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9" r:id="rId2"/>
    <p:sldId id="332" r:id="rId3"/>
    <p:sldId id="316" r:id="rId4"/>
    <p:sldId id="269" r:id="rId5"/>
    <p:sldId id="333" r:id="rId6"/>
    <p:sldId id="334" r:id="rId7"/>
    <p:sldId id="317" r:id="rId8"/>
    <p:sldId id="282" r:id="rId9"/>
    <p:sldId id="304" r:id="rId10"/>
    <p:sldId id="274" r:id="rId11"/>
    <p:sldId id="266" r:id="rId12"/>
    <p:sldId id="277" r:id="rId13"/>
    <p:sldId id="278" r:id="rId14"/>
    <p:sldId id="273" r:id="rId15"/>
    <p:sldId id="292" r:id="rId16"/>
    <p:sldId id="296" r:id="rId17"/>
    <p:sldId id="279" r:id="rId18"/>
    <p:sldId id="265" r:id="rId19"/>
    <p:sldId id="300" r:id="rId20"/>
    <p:sldId id="285" r:id="rId21"/>
    <p:sldId id="271" r:id="rId22"/>
    <p:sldId id="323" r:id="rId23"/>
    <p:sldId id="325" r:id="rId24"/>
    <p:sldId id="313" r:id="rId25"/>
    <p:sldId id="331" r:id="rId26"/>
    <p:sldId id="315" r:id="rId27"/>
    <p:sldId id="276" r:id="rId28"/>
    <p:sldId id="270" r:id="rId29"/>
    <p:sldId id="264" r:id="rId30"/>
    <p:sldId id="310" r:id="rId31"/>
    <p:sldId id="290" r:id="rId32"/>
    <p:sldId id="268" r:id="rId33"/>
    <p:sldId id="267" r:id="rId34"/>
    <p:sldId id="318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91" autoAdjust="0"/>
    <p:restoredTop sz="95419" autoAdjust="0"/>
  </p:normalViewPr>
  <p:slideViewPr>
    <p:cSldViewPr snapToGrid="0" snapToObjects="1" showGuides="1">
      <p:cViewPr varScale="1">
        <p:scale>
          <a:sx n="106" d="100"/>
          <a:sy n="106" d="100"/>
        </p:scale>
        <p:origin x="1854" y="108"/>
      </p:cViewPr>
      <p:guideLst>
        <p:guide orient="horz" pos="2184"/>
        <p:guide pos="2856"/>
      </p:guideLst>
    </p:cSldViewPr>
  </p:slideViewPr>
  <p:outlineViewPr>
    <p:cViewPr>
      <p:scale>
        <a:sx n="33" d="100"/>
        <a:sy n="33" d="100"/>
      </p:scale>
      <p:origin x="0" y="-19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3" d="100"/>
          <a:sy n="73" d="100"/>
        </p:scale>
        <p:origin x="2155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D1F5BC-869F-499A-9DF7-9205ED028235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CE019-114D-4AB4-96DD-D2225916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6236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11/8/2019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80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SG Sl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3200" b="1"/>
            </a:lvl1pPr>
          </a:lstStyle>
          <a:p>
            <a:r>
              <a:rPr lang="en-US" dirty="0" smtClean="0"/>
              <a:t>Click to Edit DSG Master Talk Title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78580"/>
            <a:ext cx="6400800" cy="17526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Name</a:t>
            </a:r>
          </a:p>
          <a:p>
            <a:r>
              <a:rPr lang="en-US" dirty="0" smtClean="0"/>
              <a:t>Detector Support Group</a:t>
            </a:r>
          </a:p>
          <a:p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172244" y="6488668"/>
            <a:ext cx="4106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478F943C-728E-4382-8EDE-3EA35D9388D3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48866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DSG Projects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DSG Projects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DSG Projects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DSG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2976"/>
            <a:ext cx="8229600" cy="51831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6100" y="645037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DSG Projects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6857919" y="6507718"/>
            <a:ext cx="4106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478F943C-728E-4382-8EDE-3EA35D9388D3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91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SG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200" b="1"/>
            </a:lvl1pPr>
          </a:lstStyle>
          <a:p>
            <a:r>
              <a:rPr lang="en-US" dirty="0" smtClean="0"/>
              <a:t>Click to edit content title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6100" y="645037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DSG Projects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6857919" y="6507718"/>
            <a:ext cx="4106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478F943C-728E-4382-8EDE-3EA35D9388D3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350996" y="983997"/>
            <a:ext cx="8526304" cy="5146675"/>
          </a:xfrm>
        </p:spPr>
        <p:txBody>
          <a:bodyPr/>
          <a:lstStyle>
            <a:lvl1pPr>
              <a:lnSpc>
                <a:spcPct val="150000"/>
              </a:lnSpc>
              <a:defRPr sz="2600"/>
            </a:lvl1pPr>
            <a:lvl2pPr>
              <a:lnSpc>
                <a:spcPct val="150000"/>
              </a:lnSpc>
              <a:defRPr sz="2200"/>
            </a:lvl2pPr>
            <a:lvl3pPr marL="1143000" indent="-228600">
              <a:lnSpc>
                <a:spcPct val="150000"/>
              </a:lnSpc>
              <a:buFont typeface="Wingdings" panose="05000000000000000000" pitchFamily="2" charset="2"/>
              <a:buChar char="ü"/>
              <a:defRPr sz="1800"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422318" y="6522011"/>
            <a:ext cx="9589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91F48864-962D-48CF-B28B-481B4909711C}" type="datetime1">
              <a:rPr lang="en-US" sz="1400" smtClean="0">
                <a:solidFill>
                  <a:schemeClr val="bg1"/>
                </a:solidFill>
              </a:rPr>
              <a:t>11/8/2019</a:t>
            </a:fld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6100" y="645037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DSG Projects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6857919" y="6507718"/>
            <a:ext cx="4106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478F943C-728E-4382-8EDE-3EA35D9388D3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DSG Projects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DSG Projects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DSG Projects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DSG Projects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DSG Projects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32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150000"/>
        </a:lnSpc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150000"/>
        </a:lnSpc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defTabSz="457200" rtl="0" eaLnBrk="1" latinLnBrk="0" hangingPunct="1">
        <a:lnSpc>
          <a:spcPct val="150000"/>
        </a:lnSpc>
        <a:spcBef>
          <a:spcPct val="20000"/>
        </a:spcBef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file:///\\jlabsite\site\www\html\div_dept\physics_division\dsg\notes\2019-40%20PLC%20Upgrade%20for%20the%20Power%20Supply%20Control%20System%20of%20Hall%20A%20Dipoles2.pdf" TargetMode="External"/><Relationship Id="rId2" Type="http://schemas.openxmlformats.org/officeDocument/2006/relationships/hyperlink" Target="file:///\\jlabsite\site\www\html\div_dept\physics_division\dsg\notes\2019-29%20Proposal%20for%20the%20Power%20Supply%20Control%20System%20of%20Hall%20A%20Dipoles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hyperlink" Target="file:///\\jlabsite\site\www\html\div_dept\physics_division\dsg\notes\2019-43%20Proposed%20Controller%20for%20the%20Readout%20of%20the%20Temperature%20and%20Humidity%20Digital%20Sensors%20Sensirion%20SHT85%20Envisioned%20for%20the%20RICH%20Detector2.pdf" TargetMode="Externa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file:///\\jlabsite\site\www\html\div_dept\physics_division\dsg\notes\2019-47%20Development%20of%20Data%20Acquisition%20to%20Read%20out%20Sensirion%20SHT85%20Temperature%20and%20Humidity%20Sensors%20for%20the%20RICH%20Detector2.pdf" TargetMode="External"/><Relationship Id="rId2" Type="http://schemas.openxmlformats.org/officeDocument/2006/relationships/hyperlink" Target="file:///\\jlabsite\site\www\html\div_dept\physics_division\dsg\notes\2019-44%20Developing%20a%20Readout%20System%20for%20the%20Sensirion%20SHT85%20Sensors2.pdf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lab.org/div_dept/physics_division/dsg/presentations2/DSG%20R&amp;D%20-%20LV%20Chassis%20FPGA-SOC.pdf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hyperlink" Target="file:///\\jlabsite\site\www\html\div_dept\physics_division\dsg\notes\2019-53%20FPGA%20Upgrade%20Proposals%20for%20the%20Hall%20B%20Torus%20and%20Solenoid%20Control%20and%20Monitoring%20Systems2.pdf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file:///\\jlabsite\site\www\html\div_dept\physics_division\dsg\notes\2019-22%20Hall%20C%20EPICS%20Controls%20and%20Monitoring%20System%20Featuring%20Control%20System%20Studio.pdf" TargetMode="External"/><Relationship Id="rId2" Type="http://schemas.openxmlformats.org/officeDocument/2006/relationships/hyperlink" Target="file:///\\jlabsite\site\www\html\div_dept\physics_division\dsg\notes\2019-20%20Hall%20C%20HMS%20and%20SHMS%20%20Cryogenics%20Remote%20EPICS%20Monitoring.pdf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jlab.org/div_dept/physics_division/dsg/presentations2/Work%20Status%20Report%20on%20Hall%20C%20Controls%20and%20Monitoring%20Systems%20.pdf" TargetMode="External"/><Relationship Id="rId5" Type="http://schemas.openxmlformats.org/officeDocument/2006/relationships/hyperlink" Target="https://www.jlab.org/div_dept/physics_division/dsg/presentations2/EPICS%20CSV-to-CSS%203-20-19.pdf" TargetMode="External"/><Relationship Id="rId4" Type="http://schemas.openxmlformats.org/officeDocument/2006/relationships/hyperlink" Target="file:///\\jlabsite\site\www\html\div_dept\physics_division\dsg\notes\2020-02%20Hall%20C%20Magnets%20Screen%20Conversion2.pdf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file:///\\jlabsite\site\www\html\div_dept\physics_division\dsg\notes\2019-34%20Drop-Down%20Menu%20for%20Hall%20C%20High%20Voltage%20EPICS%20Screens.pdf" TargetMode="External"/><Relationship Id="rId2" Type="http://schemas.openxmlformats.org/officeDocument/2006/relationships/hyperlink" Target="file:///\\jlabsite\site\www\html\div_dept\physics_division\dsg\notes\2019-27%20Displaying%20with%20CSS-BOY%20EPICS%20High%20Voltage%20Process%20Variables%20of%20the%20Hall%20C%20High%20Momentum%20Spectrometer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jlab.org/div_dept/physics_division/dsg/presentations2/Work%20Status%20Report%20on%20Hall%20C%20Controls%20and%20Monitoring%20Systems%20.pdf" TargetMode="External"/><Relationship Id="rId5" Type="http://schemas.openxmlformats.org/officeDocument/2006/relationships/hyperlink" Target="file:///\\jlabsite\site\www\html\div_dept\physics_division\dsg\notes\2019-42%20Improvements%20to%20Python%20Program%20for%20Backup,%20Restore%20of%20EPICS%20High%20Voltage%20Process%20Variables2.pdf" TargetMode="External"/><Relationship Id="rId4" Type="http://schemas.openxmlformats.org/officeDocument/2006/relationships/hyperlink" Target="file:///\\jlabsite\site\www\html\div_dept\physics_division\dsg\notes\2019-36%20Python%20Program%20for%20Backup%20and%20Restore%20of%20Hall%20C%20EPICS%20High%20Voltage%20Process%20Variables.pdf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file:///\\jlabsite\site\www\html\div_dept\physics_division\dsg\notes\2019-54%20CAEN%20A7030TN%20Module%20Testing2.pdf" TargetMode="External"/><Relationship Id="rId7" Type="http://schemas.openxmlformats.org/officeDocument/2006/relationships/hyperlink" Target="https://www.jlab.org/div_dept/physics_division/dsg/presentations2/HV%20Test%20Chassis%20Development.pdf" TargetMode="External"/><Relationship Id="rId2" Type="http://schemas.openxmlformats.org/officeDocument/2006/relationships/hyperlink" Target="file:///\\jlabsite\site\www\html\div_dept\physics_division\dsg\notes\2019-46%20Test%20Results%20of%20CAEN%20SY4527%20System%20Installed%20with%20A1535%20High%20Voltage%20Boards%20for%20Hall%20C2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jlab.org/div_dept/physics_division/dsg/presentations2/CAEN%20SY4527%20issues.pdf" TargetMode="External"/><Relationship Id="rId5" Type="http://schemas.openxmlformats.org/officeDocument/2006/relationships/hyperlink" Target="https://www.jlab.org/div_dept/physics_division/dsg/presentations2/Hall%20C%20HV%20CAEN%20Test%20Results.pdf" TargetMode="External"/><Relationship Id="rId4" Type="http://schemas.openxmlformats.org/officeDocument/2006/relationships/hyperlink" Target="file:///\\jlabsite\site\www\html\div_dept\physics_division\dsg\notes\2020-01%20Debugging%20SY4527%20Mainframe%20and%20A7030TN%20High%20Voltage%20Boards%20with%20EPICS%20CSS-BOY2.pdf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file:///\\jlabsite\site\www\html\div_dept\physics_division\dsg\notes\2019-52%20Switching%20from%20Phar%20Lap%20ETS%20to%20National%20Instruments%20Linux%20Real%20Time%20Operating%20System%20on%20the%208840%20PXI%20Controller%20for%20Hall%20D2.pdf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jlab.org/div_dept/physics_division/dsg/presentations2/Hall%20D%20WEDM.pdf" TargetMode="External"/><Relationship Id="rId4" Type="http://schemas.openxmlformats.org/officeDocument/2006/relationships/hyperlink" Target="file:///\\jlabsite\site\www\html\div_dept\physics_division\dsg\notes\2019-51%20Conversion%20of%20Hall%20D%20CSS-BOY%20Screens%20to%20WEDM2.pdf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hyperlink" Target="file:///\\jlabsite\site\www\html\div_dept\physics_division\dsg\notes\2019-25%20Population%20of%20Fast%20Shutdown%20Boards.pdf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file:///\\jlabsite\site\www\html\div_dept\physics_division\dsg\notes\2019-30%20Software%20Development%20to%20Test%20the%20National%20Instruments%20CompactRIO%20NI-9265.pdf" TargetMode="External"/><Relationship Id="rId2" Type="http://schemas.openxmlformats.org/officeDocument/2006/relationships/hyperlink" Target="file:///\\jlabsite\site\www\html\div_dept\physics_division\dsg\notes\2019-17%20Software%20Development%20and%20Test%20Results%20for%20the%20cRIO%20Module%209205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file:///\\jlabsite\site\www\html\div_dept\physics_division\dsg\notes\2019-23%20PLC%20Test%20Station%20Proposal.pdf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hyperlink" Target="file:///\\jlabsite\site\www\html\div_dept\physics_division\dsg\notes\2019-45%20Hadrom%20Calorimeter%20Cabling%20Work%20for%20Hall%20A2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lab.org/div_dept/physics_division/dsg/notes/2019-32%20Assembly%20of%20Electromagnetic%20Calorimeter%20Supermodules%20for%20the%20Hall%20A%20BigBite%20Spectrometer.pdf" TargetMode="External"/><Relationship Id="rId7" Type="http://schemas.openxmlformats.org/officeDocument/2006/relationships/image" Target="../media/image18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hyperlink" Target="file:///\\jlabsite\site\www\html\div_dept\physics_division\dsg\notes\2019-48%20Assembly%20of%20Electromagnetic%20Calorimeter%20Supermodules%20for%20the%20Hall%20A%20BigBite%20Spectrometer2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jlab.org/div_dept/physics_division/dsg/presentations2/SBS_BB%20Gas%20System%20Development_AY%20talk%20version_101519.pdf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lab.org/div_dept/physics_division/dsg/presentations2/SBS_BB%20Gas%20System%20Development_AY%20talk%20version_101519.pdf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hyperlink" Target="file:///\\jlabsite\site\www\html\div_dept\physics_division\dsg\notes\2019-50%20Comparison%20of%20MKS%20and%20Honeywell%20Zephyr%20Series%20Mass%20Flow%20Sensors%20for%20Hall%20A%20GEM%20Detectors2.pdf" TargetMode="External"/><Relationship Id="rId4" Type="http://schemas.openxmlformats.org/officeDocument/2006/relationships/hyperlink" Target="file:///\\jlabsite\site\www\html\div_dept\physics_division\dsg\notes\2019-49%20Design%20of%20the%20Gas%20Distribution%20System%20for%20the%20Hall%20A%20GEM%20Detectors2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Detector Support Group</a:t>
            </a:r>
            <a:br>
              <a:rPr lang="en-US" dirty="0" smtClean="0"/>
            </a:br>
            <a:r>
              <a:rPr lang="en-US" dirty="0" smtClean="0"/>
              <a:t>Select Projects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Amrit Yegneswaran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15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 </a:t>
            </a:r>
            <a:r>
              <a:rPr lang="en-US" dirty="0" smtClean="0"/>
              <a:t>A: </a:t>
            </a:r>
            <a:r>
              <a:rPr lang="en-US" dirty="0" err="1" smtClean="0"/>
              <a:t>Dynapower</a:t>
            </a:r>
            <a:r>
              <a:rPr lang="en-US" dirty="0" smtClean="0"/>
              <a:t> PLC Control System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DSG Projects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>
          <a:xfrm>
            <a:off x="350996" y="983997"/>
            <a:ext cx="8526304" cy="5466373"/>
          </a:xfrm>
        </p:spPr>
        <p:txBody>
          <a:bodyPr>
            <a:normAutofit/>
          </a:bodyPr>
          <a:lstStyle/>
          <a:p>
            <a:r>
              <a:rPr lang="en-US" dirty="0"/>
              <a:t>Upgrade </a:t>
            </a:r>
            <a:r>
              <a:rPr lang="en-US" dirty="0" smtClean="0"/>
              <a:t>of PLC </a:t>
            </a:r>
            <a:r>
              <a:rPr lang="en-US" dirty="0"/>
              <a:t>used in </a:t>
            </a:r>
            <a:r>
              <a:rPr lang="en-US" dirty="0" smtClean="0"/>
              <a:t>HRS Dipole </a:t>
            </a:r>
            <a:r>
              <a:rPr lang="en-US" dirty="0"/>
              <a:t>Magnet Power Supplies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Evaluated </a:t>
            </a:r>
            <a:r>
              <a:rPr lang="en-US" dirty="0"/>
              <a:t>potential systems (different vendors &amp; products)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Setup (code development) and </a:t>
            </a:r>
            <a:r>
              <a:rPr lang="en-US" dirty="0" smtClean="0"/>
              <a:t>deployed </a:t>
            </a:r>
            <a:r>
              <a:rPr lang="en-US" dirty="0"/>
              <a:t>selected system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1800" dirty="0" smtClean="0">
                <a:hlinkClick r:id="rId2" action="ppaction://hlinkfile"/>
              </a:rPr>
              <a:t>DSG-Note 2019-29</a:t>
            </a:r>
            <a:r>
              <a:rPr lang="en-US" sz="1800" dirty="0" smtClean="0"/>
              <a:t>, </a:t>
            </a:r>
            <a:r>
              <a:rPr lang="en-US" sz="1800" dirty="0" smtClean="0">
                <a:hlinkClick r:id="rId3" action="ppaction://hlinkfile"/>
              </a:rPr>
              <a:t>DSG-Note 2019-40</a:t>
            </a: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FAFFF7-CD28-5144-ACCF-53A3DE8B2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548" y="2581811"/>
            <a:ext cx="3556000" cy="2164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4E3D54-28B0-6440-ADC1-DED812AB9E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790"/>
          <a:stretch/>
        </p:blipFill>
        <p:spPr>
          <a:xfrm>
            <a:off x="4867424" y="2581811"/>
            <a:ext cx="3505051" cy="21640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8170FB-B79C-3048-94F2-8835ADB23A23}"/>
              </a:ext>
            </a:extLst>
          </p:cNvPr>
          <p:cNvSpPr txBox="1"/>
          <p:nvPr/>
        </p:nvSpPr>
        <p:spPr>
          <a:xfrm>
            <a:off x="1825069" y="4846883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OLD – SLC500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75B3D1-B96D-B446-B80D-64DCFD4C2D3D}"/>
              </a:ext>
            </a:extLst>
          </p:cNvPr>
          <p:cNvSpPr txBox="1"/>
          <p:nvPr/>
        </p:nvSpPr>
        <p:spPr>
          <a:xfrm>
            <a:off x="5582248" y="4846883"/>
            <a:ext cx="2231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- CompactLogix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724275" y="5031549"/>
            <a:ext cx="15525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056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 Jack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DSG Projects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>
          <a:xfrm>
            <a:off x="350996" y="983998"/>
            <a:ext cx="8335804" cy="3372342"/>
          </a:xfrm>
        </p:spPr>
        <p:txBody>
          <a:bodyPr>
            <a:normAutofit fontScale="92500"/>
          </a:bodyPr>
          <a:lstStyle/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Dsg-halla &lt;dsg-halla-bounces@jlab.org&gt;</a:t>
            </a:r>
          </a:p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on behalf of Jack Segal &lt;segal@jlab.org&gt;</a:t>
            </a:r>
          </a:p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Tue 6/11/2019 8:34 PM</a:t>
            </a:r>
          </a:p>
          <a:p>
            <a:pPr marL="0" lvl="0" indent="0" defTabSz="914400">
              <a:lnSpc>
                <a:spcPct val="90000"/>
              </a:lnSpc>
              <a:spcBef>
                <a:spcPts val="1000"/>
              </a:spcBef>
              <a:buNone/>
            </a:pPr>
            <a:endParaRPr lang="en-US" sz="2200" dirty="0">
              <a:solidFill>
                <a:prstClr val="black"/>
              </a:solidFill>
              <a:latin typeface="Calibri" panose="020F0502020204030204"/>
            </a:endParaRPr>
          </a:p>
          <a:p>
            <a:pPr marL="0" lv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Brian,</a:t>
            </a:r>
            <a:br>
              <a:rPr lang="en-US" sz="22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2200" dirty="0">
                <a:solidFill>
                  <a:srgbClr val="FF0000"/>
                </a:solidFill>
                <a:latin typeface="Calibri" panose="020F0502020204030204"/>
              </a:rPr>
              <a:t>Many thanks to you and the DSG. The Left Dipole finally seems to be doing what it was intended to do 24 years ago. 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It now has redundant protections that function correctly. Your prompt help while I was trying to understand how things were configured and how to correct the errors is much appreciated.</a:t>
            </a:r>
            <a:br>
              <a:rPr lang="en-US" sz="22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Again, thanks!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347" y="4489685"/>
            <a:ext cx="1949570" cy="16216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36191" y="6050260"/>
            <a:ext cx="2645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DSG’s inner child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5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Hall B: RICH Cooling Investigation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DSG Projects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5165" y="854004"/>
            <a:ext cx="6705959" cy="5512290"/>
          </a:xfrm>
        </p:spPr>
      </p:pic>
      <p:sp>
        <p:nvSpPr>
          <p:cNvPr id="4" name="TextBox 3"/>
          <p:cNvSpPr txBox="1"/>
          <p:nvPr/>
        </p:nvSpPr>
        <p:spPr>
          <a:xfrm>
            <a:off x="76200" y="1285875"/>
            <a:ext cx="22189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Electronic Panel</a:t>
            </a:r>
          </a:p>
          <a:p>
            <a:endParaRPr lang="en-US" dirty="0"/>
          </a:p>
          <a:p>
            <a:r>
              <a:rPr lang="en-US" dirty="0" smtClean="0"/>
              <a:t>Internal cabling</a:t>
            </a:r>
          </a:p>
          <a:p>
            <a:endParaRPr lang="en-US" dirty="0" smtClean="0"/>
          </a:p>
          <a:p>
            <a:r>
              <a:rPr lang="en-US" dirty="0" smtClean="0"/>
              <a:t>Red ~ HV</a:t>
            </a:r>
          </a:p>
          <a:p>
            <a:r>
              <a:rPr lang="en-US" dirty="0" smtClean="0"/>
              <a:t>Gray ~ LV</a:t>
            </a:r>
          </a:p>
          <a:p>
            <a:r>
              <a:rPr lang="en-US" dirty="0" smtClean="0"/>
              <a:t>Light gray ~ Sensor</a:t>
            </a:r>
          </a:p>
          <a:p>
            <a:r>
              <a:rPr lang="en-US" dirty="0" smtClean="0"/>
              <a:t>Green ~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64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DSG Projects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57" y="828136"/>
            <a:ext cx="6219645" cy="5622234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Hall B: RICH Cooling Investigation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41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Hall B: RICH Cooling Investigation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DSG Projects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29" y="914401"/>
            <a:ext cx="7166941" cy="5375206"/>
          </a:xfrm>
        </p:spPr>
      </p:pic>
    </p:spTree>
    <p:extLst>
      <p:ext uri="{BB962C8B-B14F-4D97-AF65-F5344CB8AC3E}">
        <p14:creationId xmlns:p14="http://schemas.microsoft.com/office/powerpoint/2010/main" val="418616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68" y="3700732"/>
            <a:ext cx="3243532" cy="2749638"/>
          </a:xfrm>
          <a:prstGeom prst="rect">
            <a:avLst/>
          </a:prstGeom>
        </p:spPr>
      </p:pic>
      <p:pic>
        <p:nvPicPr>
          <p:cNvPr id="5" name="Picture 4" descr="O:\DSG\PRB\Sensirion\Documentation\DSG Note\SHT85 Package Dia 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" t="6697"/>
          <a:stretch/>
        </p:blipFill>
        <p:spPr bwMode="auto">
          <a:xfrm>
            <a:off x="5803271" y="914400"/>
            <a:ext cx="3109866" cy="24645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Hall B: Sensors for New RICH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45390"/>
            <a:ext cx="7781026" cy="5604980"/>
          </a:xfrm>
        </p:spPr>
        <p:txBody>
          <a:bodyPr>
            <a:normAutofit fontScale="92500" lnSpcReduction="10000"/>
          </a:bodyPr>
          <a:lstStyle/>
          <a:p>
            <a:pPr marL="457200">
              <a:lnSpc>
                <a:spcPct val="11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3000" dirty="0" smtClean="0"/>
              <a:t>Improve temperature and humidity slow-controls measurement systems for next RICH sector.</a:t>
            </a:r>
          </a:p>
          <a:p>
            <a:pPr marL="457200">
              <a:lnSpc>
                <a:spcPct val="12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err="1"/>
              <a:t>Sensirion</a:t>
            </a:r>
            <a:r>
              <a:rPr lang="en-US" dirty="0"/>
              <a:t> SHT85 Sensor </a:t>
            </a:r>
          </a:p>
          <a:p>
            <a:pPr marL="914400" lvl="1" indent="-342900"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N</a:t>
            </a:r>
            <a:r>
              <a:rPr lang="en-US" dirty="0"/>
              <a:t>ew product released on 11/2018</a:t>
            </a:r>
          </a:p>
          <a:p>
            <a:pPr marL="914400" lvl="1" indent="-342900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Accuracy</a:t>
            </a:r>
          </a:p>
          <a:p>
            <a:pPr lvl="2"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Humidity: ±1.5% RH, temperature: ±</a:t>
            </a:r>
            <a:r>
              <a:rPr lang="en-US" dirty="0" smtClean="0"/>
              <a:t>0.1°C</a:t>
            </a:r>
          </a:p>
          <a:p>
            <a:pPr marL="457200">
              <a:lnSpc>
                <a:spcPct val="12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/>
              <a:t>Compare to currently used Honeywell/Omega</a:t>
            </a:r>
          </a:p>
          <a:p>
            <a:pPr marL="914400" lvl="1" indent="-342900"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Smaller size of sensor assembly</a:t>
            </a:r>
          </a:p>
          <a:p>
            <a:pPr marL="914400" lvl="1" indent="-342900"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Reduced # of cables/connectors</a:t>
            </a:r>
          </a:p>
          <a:p>
            <a:pPr marL="914400" lvl="1" indent="-342900"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Compatible </a:t>
            </a:r>
            <a:r>
              <a:rPr lang="en-US" dirty="0"/>
              <a:t>with existing slow-controls electronics </a:t>
            </a:r>
          </a:p>
          <a:p>
            <a:pPr marL="914400" lvl="1" indent="-342900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Compatible software support </a:t>
            </a:r>
            <a:r>
              <a:rPr lang="en-US" dirty="0" smtClean="0"/>
              <a:t>(including EPICS)</a:t>
            </a:r>
            <a:endParaRPr lang="en-US" dirty="0"/>
          </a:p>
          <a:p>
            <a:pPr marL="914400" lvl="1" indent="-342900"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Lower cost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sz="1900" dirty="0" smtClean="0">
                <a:hlinkClick r:id="rId5" action="ppaction://hlinkfile"/>
              </a:rPr>
              <a:t>DSG Note 2019-43</a:t>
            </a:r>
            <a:endParaRPr lang="en-US" sz="1900" dirty="0"/>
          </a:p>
          <a:p>
            <a:pPr marL="0" indent="0">
              <a:buNone/>
            </a:pPr>
            <a:endParaRPr lang="en-US" dirty="0" smtClean="0"/>
          </a:p>
          <a:p>
            <a:pPr marL="400050" lvl="1" indent="0">
              <a:buFont typeface="Arial" pitchFamily="34" charset="0"/>
              <a:buChar char="•"/>
            </a:pPr>
            <a:endParaRPr lang="en-US" dirty="0" smtClean="0"/>
          </a:p>
          <a:p>
            <a:pPr marL="400050" lvl="1" indent="0">
              <a:buFont typeface="Arial" pitchFamily="34" charset="0"/>
              <a:buChar char="•"/>
            </a:pPr>
            <a:endParaRPr lang="en-US" dirty="0" smtClean="0"/>
          </a:p>
          <a:p>
            <a:pPr marL="400050" lvl="1" indent="0">
              <a:buFont typeface="Arial" pitchFamily="34" charset="0"/>
              <a:buChar char="•"/>
            </a:pPr>
            <a:endParaRPr lang="en-US" dirty="0" smtClean="0"/>
          </a:p>
          <a:p>
            <a:pPr marL="400050" lvl="1" indent="0">
              <a:buFont typeface="Arial" pitchFamily="34" charset="0"/>
              <a:buChar char="•"/>
            </a:pPr>
            <a:endParaRPr lang="en-US" dirty="0" smtClean="0"/>
          </a:p>
          <a:p>
            <a:pPr marL="400050" lvl="1" indent="0">
              <a:buFont typeface="Arial" pitchFamily="34" charset="0"/>
              <a:buChar char="•"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DSG Projects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27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333" y="741799"/>
            <a:ext cx="4015833" cy="5640468"/>
          </a:xfrm>
        </p:spPr>
        <p:txBody>
          <a:bodyPr>
            <a:normAutofit/>
          </a:bodyPr>
          <a:lstStyle/>
          <a:p>
            <a:pPr marL="0" indent="-400050">
              <a:lnSpc>
                <a:spcPct val="100000"/>
              </a:lnSpc>
              <a:spcBef>
                <a:spcPts val="0"/>
              </a:spcBef>
            </a:pPr>
            <a:endParaRPr lang="en-US" sz="2800" dirty="0" smtClean="0"/>
          </a:p>
          <a:p>
            <a:pPr marL="0" indent="-400050">
              <a:lnSpc>
                <a:spcPct val="100000"/>
              </a:lnSpc>
              <a:spcBef>
                <a:spcPts val="0"/>
              </a:spcBef>
            </a:pPr>
            <a:endParaRPr lang="en-US" sz="2800" dirty="0"/>
          </a:p>
          <a:p>
            <a:pPr marL="0" indent="-4000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800" dirty="0" smtClean="0"/>
              <a:t>Developing </a:t>
            </a:r>
            <a:r>
              <a:rPr lang="en-US" sz="2800" dirty="0"/>
              <a:t>FPGA </a:t>
            </a:r>
            <a:r>
              <a:rPr lang="en-US" sz="2800" dirty="0" smtClean="0"/>
              <a:t>code</a:t>
            </a:r>
            <a:endParaRPr lang="en-US" sz="2800" dirty="0"/>
          </a:p>
          <a:p>
            <a:pPr marL="914400" lvl="1" indent="-400050"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/>
              <a:t>Addressed issue </a:t>
            </a:r>
            <a:r>
              <a:rPr lang="en-US" sz="2400" dirty="0"/>
              <a:t>with single-shot </a:t>
            </a:r>
            <a:r>
              <a:rPr lang="en-US" sz="2400" dirty="0" smtClean="0"/>
              <a:t>readout sequence</a:t>
            </a:r>
          </a:p>
          <a:p>
            <a:pPr marL="914400" lvl="1" indent="-400050">
              <a:lnSpc>
                <a:spcPct val="100000"/>
              </a:lnSpc>
              <a:spcBef>
                <a:spcPts val="1200"/>
              </a:spcBef>
            </a:pPr>
            <a:r>
              <a:rPr lang="en-US" sz="2000" dirty="0" smtClean="0"/>
              <a:t>Testing in progress</a:t>
            </a:r>
            <a:endParaRPr lang="en-US" sz="2000" dirty="0"/>
          </a:p>
          <a:p>
            <a:pPr marL="457200" lvl="1" indent="0">
              <a:buNone/>
            </a:pPr>
            <a:endParaRPr lang="en-US" dirty="0" smtClean="0"/>
          </a:p>
          <a:p>
            <a:pPr marL="51435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 smtClean="0"/>
          </a:p>
          <a:p>
            <a:pPr marL="51435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smtClean="0">
                <a:hlinkClick r:id="rId2" action="ppaction://hlinkfile"/>
              </a:rPr>
              <a:t>DSG Note 2019-44</a:t>
            </a:r>
            <a:endParaRPr lang="en-US" sz="1800" dirty="0"/>
          </a:p>
          <a:p>
            <a:pPr marL="51435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smtClean="0">
                <a:hlinkClick r:id="rId3" action="ppaction://hlinkfile"/>
              </a:rPr>
              <a:t>DSG Note 2019-47</a:t>
            </a:r>
            <a:endParaRPr lang="en-US" sz="1800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sz="11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DSG Projects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19100" y="2281850"/>
            <a:ext cx="8229600" cy="878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863" y="1059255"/>
            <a:ext cx="5260802" cy="50404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62550" y="6074490"/>
            <a:ext cx="3104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Serial Communication Timing Test Screen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195263"/>
            <a:ext cx="9082088" cy="396875"/>
          </a:xfrm>
        </p:spPr>
        <p:txBody>
          <a:bodyPr/>
          <a:lstStyle/>
          <a:p>
            <a:r>
              <a:rPr lang="en-US" dirty="0" err="1" smtClean="0"/>
              <a:t>HallB</a:t>
            </a:r>
            <a:r>
              <a:rPr lang="en-US" dirty="0" smtClean="0"/>
              <a:t>: Sensors for New RICH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27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6694"/>
            <a:ext cx="8534400" cy="397933"/>
          </a:xfrm>
        </p:spPr>
        <p:txBody>
          <a:bodyPr/>
          <a:lstStyle/>
          <a:p>
            <a:r>
              <a:rPr lang="en-US" sz="2800" dirty="0" smtClean="0"/>
              <a:t>Hall B: Solenoid and Torus Magnet Readout System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DSG Projects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>
          <a:xfrm>
            <a:off x="350996" y="794373"/>
            <a:ext cx="8526304" cy="546840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Replace current LV Chassis FPGA with DE0-Nano-SoC or some other improved FPGA board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LV </a:t>
            </a:r>
            <a:r>
              <a:rPr lang="en-US" sz="2000" dirty="0" err="1"/>
              <a:t>cRIOs</a:t>
            </a:r>
            <a:r>
              <a:rPr lang="en-US" sz="2000" dirty="0"/>
              <a:t> </a:t>
            </a:r>
            <a:r>
              <a:rPr lang="en-US" sz="2000" dirty="0" smtClean="0"/>
              <a:t>have failed, </a:t>
            </a:r>
            <a:r>
              <a:rPr lang="en-US" sz="2000" dirty="0"/>
              <a:t>removing them eliminates </a:t>
            </a:r>
            <a:r>
              <a:rPr lang="en-US" sz="2000" dirty="0" smtClean="0"/>
              <a:t>point </a:t>
            </a:r>
            <a:r>
              <a:rPr lang="en-US" sz="2000" dirty="0"/>
              <a:t>of </a:t>
            </a:r>
            <a:r>
              <a:rPr lang="en-US" sz="2000" dirty="0" smtClean="0"/>
              <a:t>failure</a:t>
            </a:r>
            <a:endParaRPr lang="en-US" sz="20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/>
              <a:t>New board would communicate directly with PLC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823" y="2330468"/>
            <a:ext cx="5328852" cy="38709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05427" y="6178497"/>
            <a:ext cx="4333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Present readout configuration</a:t>
            </a:r>
            <a:endParaRPr lang="en-US" sz="1400" dirty="0"/>
          </a:p>
        </p:txBody>
      </p:sp>
      <p:sp>
        <p:nvSpPr>
          <p:cNvPr id="6" name="Oval 5"/>
          <p:cNvSpPr/>
          <p:nvPr/>
        </p:nvSpPr>
        <p:spPr>
          <a:xfrm>
            <a:off x="6229350" y="3092941"/>
            <a:ext cx="871268" cy="87126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074653" y="3092941"/>
            <a:ext cx="935966" cy="9489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4265947"/>
            <a:ext cx="19768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DSG Talk  2019-24</a:t>
            </a:r>
            <a:endParaRPr lang="en-US" dirty="0" smtClean="0"/>
          </a:p>
          <a:p>
            <a:r>
              <a:rPr lang="en-US" dirty="0" smtClean="0">
                <a:hlinkClick r:id="rId4" action="ppaction://hlinkfile"/>
              </a:rPr>
              <a:t>DSG Note 2019-53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6505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DSG Projects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Dsg-hallb_magnets</a:t>
            </a:r>
          </a:p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on behalf of Ruben Fair</a:t>
            </a:r>
          </a:p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Thu 9/5/2019 10:11 AM</a:t>
            </a:r>
          </a:p>
          <a:p>
            <a:pPr marL="0" lvl="0" indent="0" defTabSz="914400">
              <a:lnSpc>
                <a:spcPct val="90000"/>
              </a:lnSpc>
              <a:spcBef>
                <a:spcPts val="0"/>
              </a:spcBef>
              <a:buNone/>
            </a:pPr>
            <a:endParaRPr lang="en-US" sz="2400" dirty="0">
              <a:solidFill>
                <a:srgbClr val="000000"/>
              </a:solidFill>
              <a:latin typeface="Calibri" panose="020F0502020204030204"/>
            </a:endParaRPr>
          </a:p>
          <a:p>
            <a:pPr marL="0" lvl="0" indent="0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FF0000"/>
                </a:solidFill>
                <a:latin typeface="Calibri" panose="020F0502020204030204"/>
              </a:rPr>
              <a:t>Tyler and the DSG,</a:t>
            </a:r>
            <a:br>
              <a:rPr lang="en-US" sz="2400" dirty="0">
                <a:solidFill>
                  <a:srgbClr val="FF0000"/>
                </a:solidFill>
                <a:latin typeface="Calibri" panose="020F0502020204030204"/>
              </a:rPr>
            </a:br>
            <a:r>
              <a:rPr lang="en-US" sz="2400" dirty="0">
                <a:solidFill>
                  <a:srgbClr val="FF0000"/>
                </a:solidFill>
                <a:latin typeface="Calibri" panose="020F0502020204030204"/>
              </a:rPr>
              <a:t>This is excellent work. Great report and summaries.</a:t>
            </a:r>
          </a:p>
          <a:p>
            <a:pPr marL="0" lvl="0" indent="0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000000"/>
                </a:solidFill>
                <a:latin typeface="Calibri" panose="020F0502020204030204"/>
              </a:rPr>
              <a:t>We very much appreciate your contribution and your continuous improvement efforts. Looking forward to seeing which solution is the most reliable and cost effective.</a:t>
            </a:r>
          </a:p>
          <a:p>
            <a:pPr marL="0" lvl="0" indent="0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000000"/>
                </a:solidFill>
                <a:latin typeface="Calibri" panose="020F0502020204030204"/>
              </a:rPr>
              <a:t>Thank you</a:t>
            </a:r>
          </a:p>
          <a:p>
            <a:pPr marL="0" lvl="0" indent="0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/>
              </a:rPr>
              <a:t>Ruben</a:t>
            </a:r>
          </a:p>
          <a:p>
            <a:pPr marL="0" lvl="0" indent="0" defTabSz="914400">
              <a:lnSpc>
                <a:spcPct val="90000"/>
              </a:lnSpc>
              <a:spcBef>
                <a:spcPts val="0"/>
              </a:spcBef>
              <a:buNone/>
            </a:pPr>
            <a:endParaRPr lang="en-US" sz="2400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 Ruben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816" y="4313682"/>
            <a:ext cx="2184359" cy="18169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92702" y="6093593"/>
            <a:ext cx="33585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DSG’s inner child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73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649" y="1069918"/>
            <a:ext cx="8686800" cy="517697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800" dirty="0" smtClean="0"/>
              <a:t>Motivation</a:t>
            </a:r>
            <a:endParaRPr lang="en-US" sz="28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Standardization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Enables data </a:t>
            </a:r>
            <a:r>
              <a:rPr lang="en-US" dirty="0"/>
              <a:t>archiving </a:t>
            </a:r>
            <a:r>
              <a:rPr lang="en-US" dirty="0" smtClean="0"/>
              <a:t>and thereby facilitates debugging</a:t>
            </a: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Enhancements of display and functions facilitates magnets’ controls and monitoring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/>
              <a:t>275 HMI screens need to be addressed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smtClean="0">
                <a:hlinkClick r:id="rId2" action="ppaction://hlinkfile"/>
              </a:rPr>
              <a:t>DSG Note 2019-20</a:t>
            </a:r>
            <a:endParaRPr lang="en-US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smtClean="0">
                <a:hlinkClick r:id="rId3" action="ppaction://hlinkfile"/>
              </a:rPr>
              <a:t>DSG Note 2019-22</a:t>
            </a:r>
            <a:endParaRPr lang="en-US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smtClean="0">
                <a:hlinkClick r:id="rId4" action="ppaction://hlinkfile"/>
              </a:rPr>
              <a:t>DSG Note 2020-02</a:t>
            </a:r>
            <a:endParaRPr lang="en-US" sz="18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smtClean="0">
                <a:hlinkClick r:id="rId5"/>
              </a:rPr>
              <a:t>DSG Talk  2019-07</a:t>
            </a:r>
            <a:endParaRPr lang="en-US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smtClean="0">
                <a:hlinkClick r:id="rId6"/>
              </a:rPr>
              <a:t>DSG Talk  2019-13</a:t>
            </a:r>
            <a:endParaRPr lang="en-US" sz="18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DSG Projects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19100" y="2281850"/>
            <a:ext cx="8229600" cy="878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</p:spPr>
        <p:txBody>
          <a:bodyPr/>
          <a:lstStyle/>
          <a:p>
            <a:r>
              <a:rPr lang="en-US" sz="2400" dirty="0" smtClean="0"/>
              <a:t>Hall C: HMS/SHMS </a:t>
            </a:r>
            <a:r>
              <a:rPr lang="en-US" sz="2400" dirty="0"/>
              <a:t>Magnet </a:t>
            </a:r>
            <a:r>
              <a:rPr lang="en-US" sz="2400" dirty="0" smtClean="0"/>
              <a:t>HMI </a:t>
            </a:r>
            <a:r>
              <a:rPr lang="en-US" sz="2400" dirty="0"/>
              <a:t>screens to EPICS </a:t>
            </a:r>
            <a:r>
              <a:rPr lang="en-US" sz="2400" dirty="0" smtClean="0"/>
              <a:t>CSS-BOY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6361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DSG Projects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2"/>
          </p:nvPr>
        </p:nvPicPr>
        <p:blipFill>
          <a:blip r:embed="rId2"/>
          <a:stretch>
            <a:fillRect/>
          </a:stretch>
        </p:blipFill>
        <p:spPr>
          <a:xfrm>
            <a:off x="0" y="855575"/>
            <a:ext cx="1463040" cy="10462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12925"/>
          <a:stretch/>
        </p:blipFill>
        <p:spPr>
          <a:xfrm>
            <a:off x="1512799" y="876923"/>
            <a:ext cx="1463040" cy="10249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5337" y="864288"/>
            <a:ext cx="1383417" cy="10375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360043"/>
            <a:ext cx="1463040" cy="11057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1245" y="2360043"/>
            <a:ext cx="1484594" cy="11070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4043" y="2335794"/>
            <a:ext cx="1434712" cy="11240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t="7946"/>
          <a:stretch/>
        </p:blipFill>
        <p:spPr>
          <a:xfrm>
            <a:off x="1" y="3919749"/>
            <a:ext cx="1463040" cy="1025869"/>
          </a:xfrm>
          <a:prstGeom prst="rect">
            <a:avLst/>
          </a:prstGeom>
        </p:spPr>
      </p:pic>
      <p:pic>
        <p:nvPicPr>
          <p:cNvPr id="12" name="Picture 2" descr="M:\DSG\photos\DSG Staff\Tyler creating SQLite database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84"/>
          <a:stretch/>
        </p:blipFill>
        <p:spPr bwMode="auto">
          <a:xfrm>
            <a:off x="1518940" y="3919748"/>
            <a:ext cx="1429204" cy="10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/>
          <a:srcRect t="3691"/>
          <a:stretch/>
        </p:blipFill>
        <p:spPr>
          <a:xfrm>
            <a:off x="3004043" y="3911096"/>
            <a:ext cx="1446946" cy="10345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65911" y="823505"/>
            <a:ext cx="3796607" cy="561728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" y="1845613"/>
            <a:ext cx="4363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" y="1851512"/>
            <a:ext cx="4363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Mary Ann (20)         Peter (27)       </a:t>
            </a:r>
            <a:r>
              <a:rPr lang="en-US" dirty="0" smtClean="0">
                <a:solidFill>
                  <a:srgbClr val="C00000"/>
                </a:solidFill>
              </a:rPr>
              <a:t>Aaron (&lt;1)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13184" y="3460319"/>
            <a:ext cx="4363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Pablo (4)		     Brian </a:t>
            </a:r>
            <a:r>
              <a:rPr lang="en-US" dirty="0"/>
              <a:t>(</a:t>
            </a:r>
            <a:r>
              <a:rPr lang="en-US" dirty="0" smtClean="0"/>
              <a:t>20)          George (5)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" y="4971999"/>
            <a:ext cx="4438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Mindy (20)		Tyler (4)            Marc (23)</a:t>
            </a:r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DSG </a:t>
            </a:r>
            <a:r>
              <a:rPr lang="en-US" dirty="0" smtClean="0">
                <a:solidFill>
                  <a:prstClr val="black"/>
                </a:solidFill>
              </a:rPr>
              <a:t>Staff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-36537" y="5418797"/>
            <a:ext cx="48888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400" b="1" i="1" dirty="0"/>
              <a:t>Give me</a:t>
            </a:r>
            <a:r>
              <a:rPr lang="en-US" sz="1400" i="1" dirty="0"/>
              <a:t> the child for the first </a:t>
            </a:r>
            <a:r>
              <a:rPr lang="en-US" sz="1400" b="1" i="1" dirty="0"/>
              <a:t>seven years</a:t>
            </a:r>
            <a:r>
              <a:rPr lang="en-US" sz="1400" i="1" dirty="0"/>
              <a:t> and I will </a:t>
            </a:r>
            <a:r>
              <a:rPr lang="en-US" sz="1400" b="1" i="1" dirty="0"/>
              <a:t>give</a:t>
            </a:r>
            <a:r>
              <a:rPr lang="en-US" sz="1400" i="1" dirty="0"/>
              <a:t> you the </a:t>
            </a:r>
            <a:r>
              <a:rPr lang="en-US" sz="1400" b="1" i="1" dirty="0"/>
              <a:t>man</a:t>
            </a:r>
            <a:r>
              <a:rPr lang="en-US" sz="1400" i="1" dirty="0"/>
              <a:t>. </a:t>
            </a:r>
            <a:r>
              <a:rPr lang="en-US" sz="1400" i="1" dirty="0" smtClean="0"/>
              <a:t>  </a:t>
            </a:r>
            <a:r>
              <a:rPr lang="en-US" sz="1400" b="1" dirty="0" smtClean="0"/>
              <a:t>Jesuit</a:t>
            </a:r>
            <a:r>
              <a:rPr lang="en-US" sz="1400" dirty="0" smtClean="0"/>
              <a:t> </a:t>
            </a:r>
            <a:r>
              <a:rPr lang="en-US" sz="1400" dirty="0"/>
              <a:t>maxim widely attributed to Ignatius Loyola </a:t>
            </a:r>
            <a:endParaRPr lang="en-US" sz="1400" dirty="0" smtClean="0"/>
          </a:p>
          <a:p>
            <a:pPr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 smtClean="0">
                <a:solidFill>
                  <a:srgbClr val="FF0000"/>
                </a:solidFill>
              </a:rPr>
              <a:t>DSG </a:t>
            </a:r>
            <a:r>
              <a:rPr lang="en-US" sz="2800" b="1" dirty="0">
                <a:solidFill>
                  <a:srgbClr val="FF0000"/>
                </a:solidFill>
              </a:rPr>
              <a:t>is all about teamwork</a:t>
            </a:r>
          </a:p>
        </p:txBody>
      </p:sp>
    </p:spTree>
    <p:extLst>
      <p:ext uri="{BB962C8B-B14F-4D97-AF65-F5344CB8AC3E}">
        <p14:creationId xmlns:p14="http://schemas.microsoft.com/office/powerpoint/2010/main" val="236715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DSG Projects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>
          <a:xfrm>
            <a:off x="54725" y="822960"/>
            <a:ext cx="9031085" cy="56274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 smtClean="0"/>
              <a:t>CSS-BOY </a:t>
            </a:r>
            <a:r>
              <a:rPr lang="en-US" sz="1400" dirty="0"/>
              <a:t>screen for SHMS – Horizontal Bender </a:t>
            </a:r>
            <a:r>
              <a:rPr lang="en-US" sz="1400" dirty="0" smtClean="0"/>
              <a:t>magnet’s Helium </a:t>
            </a:r>
            <a:r>
              <a:rPr lang="en-US" sz="1400" dirty="0"/>
              <a:t>and Nitrogen </a:t>
            </a:r>
            <a:r>
              <a:rPr lang="en-US" sz="1400" dirty="0" smtClean="0"/>
              <a:t>temperatures</a:t>
            </a:r>
            <a:r>
              <a:rPr lang="en-US" sz="1400" dirty="0"/>
              <a:t>.  </a:t>
            </a:r>
            <a:endParaRPr lang="en-US" sz="1400" dirty="0" smtClean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 smtClean="0"/>
              <a:t>This </a:t>
            </a:r>
            <a:r>
              <a:rPr lang="en-US" sz="1400" dirty="0"/>
              <a:t>screen </a:t>
            </a:r>
            <a:r>
              <a:rPr lang="en-US" sz="1400" dirty="0" smtClean="0"/>
              <a:t>combines </a:t>
            </a:r>
            <a:r>
              <a:rPr lang="en-US" sz="1400" dirty="0"/>
              <a:t>Helium and Nitrogen HMI PLC </a:t>
            </a:r>
            <a:r>
              <a:rPr lang="en-US" sz="1400" dirty="0" smtClean="0"/>
              <a:t>screens.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" t="14667" r="2844" b="1091"/>
          <a:stretch/>
        </p:blipFill>
        <p:spPr>
          <a:xfrm>
            <a:off x="1231836" y="822959"/>
            <a:ext cx="6680327" cy="5069336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0" y="195263"/>
            <a:ext cx="9143999" cy="396875"/>
          </a:xfrm>
        </p:spPr>
        <p:txBody>
          <a:bodyPr/>
          <a:lstStyle/>
          <a:p>
            <a:r>
              <a:rPr lang="en-US" sz="2400" dirty="0" smtClean="0"/>
              <a:t>Hall C: HMS/SHMS </a:t>
            </a:r>
            <a:r>
              <a:rPr lang="en-US" sz="2400" dirty="0"/>
              <a:t>Magnet </a:t>
            </a:r>
            <a:r>
              <a:rPr lang="en-US" sz="2400" dirty="0" smtClean="0"/>
              <a:t>HMI </a:t>
            </a:r>
            <a:r>
              <a:rPr lang="en-US" sz="2400" dirty="0"/>
              <a:t>screens to EPICS </a:t>
            </a:r>
            <a:r>
              <a:rPr lang="en-US" sz="2400" dirty="0" smtClean="0"/>
              <a:t>CSS-BOY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7676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</p:spPr>
        <p:txBody>
          <a:bodyPr/>
          <a:lstStyle/>
          <a:p>
            <a:r>
              <a:rPr lang="en-US" dirty="0" smtClean="0"/>
              <a:t>Hall C: HV </a:t>
            </a:r>
            <a:r>
              <a:rPr lang="en-US" dirty="0" err="1" smtClean="0"/>
              <a:t>Tcl</a:t>
            </a:r>
            <a:r>
              <a:rPr lang="en-US" dirty="0" smtClean="0"/>
              <a:t>/</a:t>
            </a:r>
            <a:r>
              <a:rPr lang="en-US" dirty="0" err="1" smtClean="0"/>
              <a:t>Tk</a:t>
            </a:r>
            <a:r>
              <a:rPr lang="en-US" dirty="0" smtClean="0"/>
              <a:t> system to EPICS CSS-BOY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DSG Projects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>
          <a:xfrm>
            <a:off x="0" y="842308"/>
            <a:ext cx="8990090" cy="5608062"/>
          </a:xfrm>
        </p:spPr>
        <p:txBody>
          <a:bodyPr>
            <a:normAutofit fontScale="62500" lnSpcReduction="20000"/>
          </a:bodyPr>
          <a:lstStyle/>
          <a:p>
            <a:r>
              <a:rPr lang="en-US" sz="4500" dirty="0" smtClean="0"/>
              <a:t>Motivation for CSS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3800" dirty="0" smtClean="0"/>
              <a:t>Standardization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3800" dirty="0"/>
              <a:t>Faster 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3200" dirty="0"/>
              <a:t>Opens screens in seconds as opposed to minutes (yawn</a:t>
            </a:r>
            <a:r>
              <a:rPr lang="en-US" sz="3200" dirty="0" smtClean="0"/>
              <a:t>)</a:t>
            </a:r>
            <a:endParaRPr lang="en-US" sz="3200" dirty="0"/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3200" dirty="0" smtClean="0"/>
              <a:t>Screens are static and do not have to be rebuilt unless configurations change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3800" dirty="0"/>
              <a:t>Uses</a:t>
            </a:r>
            <a:r>
              <a:rPr lang="en-US" sz="3800" dirty="0" smtClean="0"/>
              <a:t> a Python script to build screens based on configuration files.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3200" dirty="0" smtClean="0"/>
              <a:t>Script builds all screens in seconds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3800" dirty="0" smtClean="0"/>
              <a:t>Includes CSS-compatible backup/restore program and start-up script.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3800" dirty="0" smtClean="0"/>
              <a:t>Start-up script allows multiple instances of screens to be opened simultaneously and provides a consistent user experience for all users</a:t>
            </a:r>
          </a:p>
          <a:p>
            <a:pPr marL="0" indent="0">
              <a:buNone/>
            </a:pPr>
            <a:r>
              <a:rPr lang="en-US" sz="2900" dirty="0" smtClean="0">
                <a:hlinkClick r:id="rId2" action="ppaction://hlinkfile"/>
              </a:rPr>
              <a:t>DSG Note 2019-27</a:t>
            </a:r>
            <a:r>
              <a:rPr lang="en-US" sz="2900" dirty="0" smtClean="0"/>
              <a:t>, </a:t>
            </a:r>
            <a:r>
              <a:rPr lang="en-US" sz="2900" dirty="0" smtClean="0">
                <a:hlinkClick r:id="rId3" action="ppaction://hlinkfile"/>
              </a:rPr>
              <a:t>DSG Note 2019-34</a:t>
            </a:r>
            <a:r>
              <a:rPr lang="en-US" sz="2900" dirty="0" smtClean="0"/>
              <a:t>, </a:t>
            </a:r>
            <a:r>
              <a:rPr lang="en-US" sz="2900" dirty="0" smtClean="0">
                <a:hlinkClick r:id="rId4" action="ppaction://hlinkfile"/>
              </a:rPr>
              <a:t>DSG Note 2019-36</a:t>
            </a:r>
            <a:r>
              <a:rPr lang="en-US" sz="2900" dirty="0" smtClean="0"/>
              <a:t>, </a:t>
            </a:r>
            <a:r>
              <a:rPr lang="en-US" sz="2900" dirty="0" smtClean="0">
                <a:hlinkClick r:id="rId5" action="ppaction://hlinkfile"/>
              </a:rPr>
              <a:t>DSG Note 2019-42</a:t>
            </a:r>
            <a:endParaRPr lang="en-US" sz="2900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 smtClean="0">
                <a:hlinkClick r:id="rId6"/>
              </a:rPr>
              <a:t>DSG Talk 2019-13</a:t>
            </a:r>
            <a:endParaRPr lang="en-US" sz="2900" dirty="0"/>
          </a:p>
          <a:p>
            <a:pPr marL="0" indent="0">
              <a:buNone/>
            </a:pPr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334298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DSG Projects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00" t="11141" r="2176" b="7478"/>
          <a:stretch/>
        </p:blipFill>
        <p:spPr>
          <a:xfrm>
            <a:off x="1161327" y="889485"/>
            <a:ext cx="6821346" cy="51552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81196" y="6025129"/>
            <a:ext cx="6553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List-view controls screen for HMS </a:t>
            </a:r>
            <a:r>
              <a:rPr lang="en-US" sz="2000" dirty="0" err="1" smtClean="0"/>
              <a:t>Hodoscope</a:t>
            </a:r>
            <a:r>
              <a:rPr lang="en-US" sz="2000" dirty="0" smtClean="0"/>
              <a:t> 1 Y.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" y="194726"/>
            <a:ext cx="9144000" cy="397933"/>
          </a:xfrm>
        </p:spPr>
        <p:txBody>
          <a:bodyPr/>
          <a:lstStyle/>
          <a:p>
            <a:r>
              <a:rPr lang="en-US" dirty="0" smtClean="0"/>
              <a:t>Hall C: HV </a:t>
            </a:r>
            <a:r>
              <a:rPr lang="en-US" dirty="0" err="1" smtClean="0"/>
              <a:t>Tcl</a:t>
            </a:r>
            <a:r>
              <a:rPr lang="en-US" dirty="0" smtClean="0"/>
              <a:t>/</a:t>
            </a:r>
            <a:r>
              <a:rPr lang="en-US" dirty="0" err="1" smtClean="0"/>
              <a:t>Tk</a:t>
            </a:r>
            <a:r>
              <a:rPr lang="en-US" dirty="0" smtClean="0"/>
              <a:t> system to EPICS CSS-BOY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97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454"/>
            <a:ext cx="9144000" cy="397933"/>
          </a:xfrm>
        </p:spPr>
        <p:txBody>
          <a:bodyPr/>
          <a:lstStyle/>
          <a:p>
            <a:r>
              <a:rPr lang="en-US" sz="2400" dirty="0" smtClean="0"/>
              <a:t>Hall C: </a:t>
            </a:r>
            <a:r>
              <a:rPr lang="en-US" sz="2400" dirty="0"/>
              <a:t>Investigation of CAEN SYS 4527 and HV cards </a:t>
            </a:r>
            <a:r>
              <a:rPr lang="en-US" sz="2400" dirty="0" smtClean="0"/>
              <a:t>A7030TN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DSG Projects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>
          <a:xfrm>
            <a:off x="0" y="733992"/>
            <a:ext cx="9144000" cy="5146675"/>
          </a:xfrm>
        </p:spPr>
        <p:txBody>
          <a:bodyPr/>
          <a:lstStyle/>
          <a:p>
            <a:pPr marL="398463">
              <a:lnSpc>
                <a:spcPct val="100000"/>
              </a:lnSpc>
            </a:pPr>
            <a:r>
              <a:rPr lang="en-US" sz="2400" dirty="0" smtClean="0"/>
              <a:t>Issues with SY4527 and HV card A7030TN</a:t>
            </a:r>
          </a:p>
          <a:p>
            <a:pPr marL="687388" lvl="1" indent="-225425"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/>
              <a:t>Changing set values of parameters</a:t>
            </a:r>
          </a:p>
          <a:p>
            <a:pPr marL="687388" lvl="1" indent="-225425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Ramp-up latency</a:t>
            </a:r>
          </a:p>
          <a:p>
            <a:pPr marL="687388" lvl="1" indent="-225425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Ignoring commands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398463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smtClean="0">
                <a:hlinkClick r:id="rId2" action="ppaction://hlinkfile"/>
              </a:rPr>
              <a:t>DSG Note 2019-46</a:t>
            </a:r>
            <a:endParaRPr lang="en-US" sz="1800" dirty="0" smtClean="0"/>
          </a:p>
          <a:p>
            <a:pPr marL="398463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smtClean="0">
                <a:hlinkClick r:id="rId3" action="ppaction://hlinkfile"/>
              </a:rPr>
              <a:t>DSG Note 2019-54</a:t>
            </a:r>
            <a:endParaRPr lang="en-US" sz="1800" dirty="0"/>
          </a:p>
          <a:p>
            <a:pPr marL="398463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smtClean="0">
                <a:hlinkClick r:id="rId4" action="ppaction://hlinkfile"/>
              </a:rPr>
              <a:t>DSG Note 2020-01</a:t>
            </a:r>
            <a:endParaRPr lang="en-US" sz="1800" dirty="0"/>
          </a:p>
          <a:p>
            <a:pPr marL="398463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smtClean="0">
                <a:hlinkClick r:id="rId5"/>
              </a:rPr>
              <a:t>DSG Talk  2019-18</a:t>
            </a:r>
            <a:endParaRPr lang="en-US" sz="1800" dirty="0"/>
          </a:p>
          <a:p>
            <a:pPr marL="398463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smtClean="0">
                <a:hlinkClick r:id="rId6"/>
              </a:rPr>
              <a:t>DSG Talk  2019-23</a:t>
            </a:r>
            <a:endParaRPr lang="en-US" sz="1800" dirty="0"/>
          </a:p>
          <a:p>
            <a:pPr marL="398463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smtClean="0">
                <a:hlinkClick r:id="rId7"/>
              </a:rPr>
              <a:t>DSG Talk  2019-28</a:t>
            </a:r>
            <a:endParaRPr lang="en-US" sz="1800" dirty="0"/>
          </a:p>
          <a:p>
            <a:pPr marL="0" indent="0">
              <a:lnSpc>
                <a:spcPct val="150000"/>
              </a:lnSpc>
              <a:buNone/>
            </a:pP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6" r="780" b="4584"/>
          <a:stretch/>
        </p:blipFill>
        <p:spPr>
          <a:xfrm>
            <a:off x="2977052" y="1366585"/>
            <a:ext cx="5967772" cy="4848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51560" y="6125013"/>
            <a:ext cx="5589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HV CAEN Expert Controls CSS-BOY screen developed for testing</a:t>
            </a:r>
          </a:p>
        </p:txBody>
      </p:sp>
    </p:spTree>
    <p:extLst>
      <p:ext uri="{BB962C8B-B14F-4D97-AF65-F5344CB8AC3E}">
        <p14:creationId xmlns:p14="http://schemas.microsoft.com/office/powerpoint/2010/main" val="383552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DSG Projects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38" y="809536"/>
            <a:ext cx="8388123" cy="5092789"/>
          </a:xfrm>
        </p:spPr>
      </p:pic>
      <p:sp>
        <p:nvSpPr>
          <p:cNvPr id="2" name="TextBox 1"/>
          <p:cNvSpPr txBox="1"/>
          <p:nvPr/>
        </p:nvSpPr>
        <p:spPr>
          <a:xfrm>
            <a:off x="1743075" y="6029325"/>
            <a:ext cx="5667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Ramp-up latency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</p:spPr>
        <p:txBody>
          <a:bodyPr/>
          <a:lstStyle/>
          <a:p>
            <a:r>
              <a:rPr lang="en-US" sz="2400" dirty="0" smtClean="0"/>
              <a:t>Hall C: </a:t>
            </a:r>
            <a:r>
              <a:rPr lang="en-US" sz="2400" dirty="0"/>
              <a:t>Investigation of CAEN SYS 4527 and HV cards </a:t>
            </a:r>
            <a:r>
              <a:rPr lang="en-US" sz="2400" dirty="0" smtClean="0"/>
              <a:t>A7030TN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04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454"/>
            <a:ext cx="9144000" cy="397933"/>
          </a:xfrm>
        </p:spPr>
        <p:txBody>
          <a:bodyPr/>
          <a:lstStyle/>
          <a:p>
            <a:r>
              <a:rPr lang="en-US" sz="2400" dirty="0" smtClean="0"/>
              <a:t>Hall C: </a:t>
            </a:r>
            <a:r>
              <a:rPr lang="en-US" sz="2400" dirty="0"/>
              <a:t>Investigation of CAEN SYS 4527 and HV cards </a:t>
            </a:r>
            <a:r>
              <a:rPr lang="en-US" sz="2400" dirty="0" smtClean="0"/>
              <a:t>A7030TN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DSG Projects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>
          <a:xfrm>
            <a:off x="285164" y="733992"/>
            <a:ext cx="8526304" cy="5146675"/>
          </a:xfrm>
        </p:spPr>
        <p:txBody>
          <a:bodyPr/>
          <a:lstStyle/>
          <a:p>
            <a:r>
              <a:rPr lang="en-US" dirty="0"/>
              <a:t>Test system configuration possibilities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lnSpc>
                <a:spcPct val="150000"/>
              </a:lnSpc>
              <a:buNone/>
            </a:pPr>
            <a:endParaRPr lang="en-US" dirty="0" smtClean="0"/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2"/>
          <a:srcRect b="10934"/>
          <a:stretch/>
        </p:blipFill>
        <p:spPr>
          <a:xfrm>
            <a:off x="416168" y="1328467"/>
            <a:ext cx="8235463" cy="511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9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 Alberto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DSG Projects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>
          <a:xfrm>
            <a:off x="350996" y="812056"/>
            <a:ext cx="3686166" cy="3570750"/>
          </a:xfrm>
        </p:spPr>
        <p:txBody>
          <a:bodyPr/>
          <a:lstStyle/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latin typeface="+mj-lt"/>
              </a:rPr>
              <a:t>Dsg-hallc_controls &lt;dsg-hallc_controls-bounces@jlab.org&gt;</a:t>
            </a: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latin typeface="+mj-lt"/>
              </a:rPr>
              <a:t>on behalf of </a:t>
            </a: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latin typeface="+mj-lt"/>
              </a:rPr>
              <a:t>Alberto </a:t>
            </a:r>
            <a:r>
              <a:rPr lang="en-US" altLang="en-US" sz="1800" dirty="0" err="1">
                <a:latin typeface="+mj-lt"/>
              </a:rPr>
              <a:t>Lucchesi</a:t>
            </a:r>
            <a:r>
              <a:rPr lang="en-US" altLang="en-US" sz="1800" dirty="0">
                <a:latin typeface="+mj-lt"/>
              </a:rPr>
              <a:t> &lt;a.lucchesi@caen.it&gt;</a:t>
            </a: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latin typeface="+mj-lt"/>
              </a:rPr>
              <a:t>Fri 9/13/2019 8:25 AM</a:t>
            </a: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 dirty="0" smtClean="0">
              <a:latin typeface="+mj-lt"/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 smtClean="0">
                <a:latin typeface="+mj-lt"/>
              </a:rPr>
              <a:t>Dear </a:t>
            </a:r>
            <a:r>
              <a:rPr lang="en-US" altLang="en-US" sz="1800" dirty="0">
                <a:solidFill>
                  <a:srgbClr val="000000"/>
                </a:solidFill>
                <a:latin typeface="+mj-lt"/>
              </a:rPr>
              <a:t>Pablo</a:t>
            </a:r>
            <a:r>
              <a:rPr lang="en-US" altLang="en-US" sz="1800" dirty="0">
                <a:latin typeface="+mj-lt"/>
              </a:rPr>
              <a:t>,</a:t>
            </a:r>
            <a:br>
              <a:rPr lang="en-US" altLang="en-US" sz="1800" dirty="0">
                <a:latin typeface="+mj-lt"/>
              </a:rPr>
            </a:br>
            <a:r>
              <a:rPr lang="en-US" altLang="en-US" sz="1800" dirty="0" smtClean="0">
                <a:solidFill>
                  <a:srgbClr val="FF0000"/>
                </a:solidFill>
                <a:latin typeface="+mj-lt"/>
              </a:rPr>
              <a:t>thanks </a:t>
            </a:r>
            <a:r>
              <a:rPr lang="en-US" altLang="en-US" sz="1800" dirty="0">
                <a:solidFill>
                  <a:srgbClr val="FF0000"/>
                </a:solidFill>
                <a:latin typeface="+mj-lt"/>
              </a:rPr>
              <a:t>to your suggestions we were able to reproduce the same test </a:t>
            </a:r>
            <a:r>
              <a:rPr lang="en-US" altLang="en-US" sz="1800" dirty="0">
                <a:latin typeface="+mj-lt"/>
              </a:rPr>
              <a:t>as described in your document and we found some interesting </a:t>
            </a:r>
            <a:r>
              <a:rPr lang="en-US" altLang="en-US" sz="1800" dirty="0" smtClean="0">
                <a:latin typeface="+mj-lt"/>
              </a:rPr>
              <a:t>information…</a:t>
            </a:r>
            <a:endParaRPr lang="en-US" altLang="en-US" sz="1800" dirty="0">
              <a:latin typeface="+mj-lt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41010" y="820096"/>
            <a:ext cx="421831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Dsg-hallc_controls &lt;dsg-hallc_controls-bounces@jlab.org&gt;</a:t>
            </a:r>
          </a:p>
          <a:p>
            <a:r>
              <a:rPr lang="en-US" dirty="0"/>
              <a:t>on behalf of Alberto </a:t>
            </a:r>
            <a:r>
              <a:rPr lang="en-US" dirty="0" err="1"/>
              <a:t>Lucchesi</a:t>
            </a:r>
            <a:r>
              <a:rPr lang="en-US" dirty="0"/>
              <a:t> &lt;a.lucchesi@caen.it&gt;</a:t>
            </a:r>
          </a:p>
          <a:p>
            <a:r>
              <a:rPr lang="en-US" dirty="0"/>
              <a:t>Mon 9/30/2019 7:26 AM</a:t>
            </a:r>
          </a:p>
          <a:p>
            <a:endParaRPr lang="en-US" dirty="0" smtClean="0"/>
          </a:p>
          <a:p>
            <a:r>
              <a:rPr lang="en-US" dirty="0" smtClean="0"/>
              <a:t>Dear </a:t>
            </a:r>
            <a:r>
              <a:rPr lang="en-US" dirty="0"/>
              <a:t>Pablo,</a:t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from </a:t>
            </a:r>
            <a:r>
              <a:rPr lang="en-US" dirty="0">
                <a:solidFill>
                  <a:srgbClr val="FF0000"/>
                </a:solidFill>
              </a:rPr>
              <a:t>the log I'm convinced that the ramp delay is something related to the board firmware</a:t>
            </a:r>
            <a:r>
              <a:rPr lang="en-US" dirty="0"/>
              <a:t>. </a:t>
            </a:r>
            <a:r>
              <a:rPr lang="en-US" dirty="0">
                <a:solidFill>
                  <a:srgbClr val="FF0000"/>
                </a:solidFill>
              </a:rPr>
              <a:t>I say this because looking the log it is clear that all the power on commands are received by the boards at the same time, but for a reason that we have to understand, sometime a channel doesn't perform the ramp correctly but its first 5/6 steps are </a:t>
            </a:r>
            <a:r>
              <a:rPr lang="en-US" dirty="0" smtClean="0">
                <a:solidFill>
                  <a:srgbClr val="FF0000"/>
                </a:solidFill>
              </a:rPr>
              <a:t>anomalous…</a:t>
            </a:r>
            <a:endParaRPr lang="en-US" dirty="0">
              <a:solidFill>
                <a:srgbClr val="FF0000"/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884" y="4192232"/>
            <a:ext cx="2330365" cy="19384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17253" y="6081038"/>
            <a:ext cx="33585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DSG’s inner child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20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ECD26-7426-4F46-A396-ADA6341FD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 </a:t>
            </a:r>
            <a:r>
              <a:rPr lang="en-US" dirty="0" smtClean="0"/>
              <a:t>D: Upgrade of PXI system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606FD-91B9-4943-81B9-AD0490BC9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DSG Projects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2A8702-0700-3248-91AC-41E01E78BED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3373" y="855662"/>
            <a:ext cx="8962931" cy="559470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Upgrade </a:t>
            </a:r>
            <a:r>
              <a:rPr lang="en-US" dirty="0"/>
              <a:t>and maintenance of PXI system used for </a:t>
            </a:r>
            <a:r>
              <a:rPr lang="en-US" dirty="0" err="1"/>
              <a:t>FastDAQ</a:t>
            </a:r>
            <a:r>
              <a:rPr lang="en-US" dirty="0"/>
              <a:t> </a:t>
            </a:r>
            <a:r>
              <a:rPr lang="en-US" dirty="0" smtClean="0"/>
              <a:t>   (</a:t>
            </a:r>
            <a:r>
              <a:rPr lang="en-US" dirty="0"/>
              <a:t>10 kHz to EPICS) of </a:t>
            </a:r>
            <a:r>
              <a:rPr lang="en-US" dirty="0" smtClean="0"/>
              <a:t>solenoid </a:t>
            </a:r>
            <a:r>
              <a:rPr lang="en-US" dirty="0"/>
              <a:t>signals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LabVIEW upgraded to 2019, ADC module calibrations </a:t>
            </a:r>
            <a:r>
              <a:rPr lang="en-US" dirty="0" smtClean="0"/>
              <a:t>performed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53975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800" dirty="0" smtClean="0">
                <a:hlinkClick r:id="rId2" action="ppaction://hlinkfile"/>
              </a:rPr>
              <a:t>DSG Note 2019-52</a:t>
            </a: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4D1CD4-3E04-6A49-B0AA-4EAA6B734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651" y="2091242"/>
            <a:ext cx="6542698" cy="39897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66270A-A9EB-6148-9874-7052656BFF08}"/>
              </a:ext>
            </a:extLst>
          </p:cNvPr>
          <p:cNvSpPr txBox="1"/>
          <p:nvPr/>
        </p:nvSpPr>
        <p:spPr>
          <a:xfrm>
            <a:off x="3266995" y="6081038"/>
            <a:ext cx="2610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ADC Calibration for Slot 2</a:t>
            </a:r>
          </a:p>
        </p:txBody>
      </p:sp>
    </p:spTree>
    <p:extLst>
      <p:ext uri="{BB962C8B-B14F-4D97-AF65-F5344CB8AC3E}">
        <p14:creationId xmlns:p14="http://schemas.microsoft.com/office/powerpoint/2010/main" val="198158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Hall D: WEDM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DSG Projects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>
          <a:xfrm>
            <a:off x="85725" y="983997"/>
            <a:ext cx="8924925" cy="539869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600" dirty="0" smtClean="0"/>
              <a:t>19 CSS screens converted to WEDM for off-site monitoring.</a:t>
            </a:r>
          </a:p>
          <a:p>
            <a:pPr lvl="1">
              <a:lnSpc>
                <a:spcPct val="120000"/>
              </a:lnSpc>
              <a:spcBef>
                <a:spcPts val="1800"/>
              </a:spcBef>
            </a:pPr>
            <a:r>
              <a:rPr lang="en-US" sz="3100" dirty="0" smtClean="0"/>
              <a:t>WEDM allows read-only EPICS screens to be viewed from offsite from a web browser with a </a:t>
            </a:r>
            <a:r>
              <a:rPr lang="en-US" sz="3100" dirty="0" err="1" smtClean="0"/>
              <a:t>JLab</a:t>
            </a:r>
            <a:r>
              <a:rPr lang="en-US" sz="3100" dirty="0" smtClean="0"/>
              <a:t> CUE login.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31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8187" y="2482849"/>
            <a:ext cx="4546326" cy="31826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5" y="2482850"/>
            <a:ext cx="4443635" cy="31826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1344" y="5644457"/>
            <a:ext cx="418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Solenoid Strain Gauges CSS screen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33900" y="5644457"/>
            <a:ext cx="443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Solenoid Strain Gauges </a:t>
            </a:r>
            <a:r>
              <a:rPr lang="en-US" dirty="0" smtClean="0"/>
              <a:t>WEDM </a:t>
            </a:r>
            <a:r>
              <a:rPr lang="en-US" dirty="0"/>
              <a:t>screen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1344" y="6083755"/>
            <a:ext cx="3753127" cy="368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 action="ppaction://hlinkfile"/>
              </a:rPr>
              <a:t>DSG Note 2019-51</a:t>
            </a:r>
            <a:r>
              <a:rPr lang="en-US" dirty="0" smtClean="0"/>
              <a:t>, </a:t>
            </a:r>
            <a:r>
              <a:rPr lang="en-US" dirty="0" smtClean="0">
                <a:hlinkClick r:id="rId5"/>
              </a:rPr>
              <a:t>DSG Talk 2019-19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57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 Tim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DSG Projects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>
          <a:xfrm>
            <a:off x="350996" y="819509"/>
            <a:ext cx="3643034" cy="5630861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whitey@jlab.org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Re: [Dsg-halld_plc] Hall D WEDM status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Dsg-halld_plc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on behalf of Timothy </a:t>
            </a:r>
            <a:r>
              <a:rPr lang="en-US" sz="1400" dirty="0" err="1"/>
              <a:t>Whitlatch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rgbClr val="FF0000"/>
                </a:solidFill>
              </a:rPr>
              <a:t>Mon 6/24/2019 9:25 AM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Hi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Tyler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,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1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This </a:t>
            </a: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</a:rPr>
              <a:t>is a great start</a:t>
            </a:r>
            <a:r>
              <a:rPr lang="en-US" sz="1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.</a:t>
            </a:r>
            <a:endParaRPr lang="en-US" sz="14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</a:rPr>
              <a:t>ComCal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 Environment is fine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DIRC Environment is fine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Main Gas System GUI is 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fine</a:t>
            </a:r>
            <a:endParaRPr lang="en-US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CDC Gas system not 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needed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FDC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gas system not needed</a:t>
            </a:r>
            <a:b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Gas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system solenoid valve monitor not 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needed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hall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temperature is 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fine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Solenoid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</a:rPr>
              <a:t>Cryo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 is 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fine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Solenoid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Interlocks is 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fine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Solenoid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strain gauges is 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fine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Solenoid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vacuum is 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fine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Solenoid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voltage taps is 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fine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Can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the Hall camera screens be linked?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Thanks</a:t>
            </a:r>
            <a:r>
              <a:rPr lang="en-US" sz="1400" dirty="0" smtClean="0"/>
              <a:t>,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Tim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/>
          </a:p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32384" y="983997"/>
            <a:ext cx="405441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Dsg-halld_plc</a:t>
            </a:r>
          </a:p>
          <a:p>
            <a:r>
              <a:rPr lang="en-US" sz="1400" dirty="0"/>
              <a:t>on behalf of Timothy </a:t>
            </a:r>
            <a:r>
              <a:rPr lang="en-US" sz="1400" dirty="0" err="1"/>
              <a:t>Whitlatch</a:t>
            </a:r>
            <a:endParaRPr lang="en-US" sz="1400" dirty="0"/>
          </a:p>
          <a:p>
            <a:r>
              <a:rPr lang="en-US" sz="1400" dirty="0">
                <a:solidFill>
                  <a:srgbClr val="FF0000"/>
                </a:solidFill>
              </a:rPr>
              <a:t>Mon 7/15/2019 10:30 AM</a:t>
            </a:r>
          </a:p>
          <a:p>
            <a:endParaRPr lang="en-US" sz="1400" dirty="0" smtClean="0"/>
          </a:p>
          <a:p>
            <a:r>
              <a:rPr lang="en-US" sz="1400" dirty="0" smtClean="0"/>
              <a:t>Hi </a:t>
            </a:r>
            <a:r>
              <a:rPr lang="en-US" sz="1400" dirty="0"/>
              <a:t>Tyler,</a:t>
            </a:r>
          </a:p>
          <a:p>
            <a:r>
              <a:rPr lang="en-US" sz="1400" dirty="0">
                <a:solidFill>
                  <a:srgbClr val="FF0000"/>
                </a:solidFill>
              </a:rPr>
              <a:t>This is very nice and very useful</a:t>
            </a:r>
            <a:r>
              <a:rPr lang="en-US" sz="1400" dirty="0"/>
              <a:t>!</a:t>
            </a:r>
            <a:br>
              <a:rPr lang="en-US" sz="1400" dirty="0"/>
            </a:br>
            <a:r>
              <a:rPr lang="en-US" sz="1400" dirty="0"/>
              <a:t>Thank you for following through on this</a:t>
            </a:r>
            <a:r>
              <a:rPr lang="en-US" sz="1400" dirty="0" smtClean="0"/>
              <a:t>.</a:t>
            </a:r>
          </a:p>
          <a:p>
            <a:endParaRPr lang="en-US" sz="1400" dirty="0" smtClean="0"/>
          </a:p>
          <a:p>
            <a:r>
              <a:rPr lang="en-US" sz="1400" dirty="0" smtClean="0"/>
              <a:t>Tim </a:t>
            </a:r>
            <a:r>
              <a:rPr lang="en-US" sz="1400" dirty="0" err="1"/>
              <a:t>Whitlatch</a:t>
            </a:r>
            <a:r>
              <a:rPr lang="en-US" sz="1400" dirty="0"/>
              <a:t> </a:t>
            </a:r>
          </a:p>
          <a:p>
            <a:r>
              <a:rPr lang="en-US" sz="1400" dirty="0"/>
              <a:t>Hall D Engineer</a:t>
            </a:r>
            <a:br>
              <a:rPr lang="en-US" sz="1400" dirty="0"/>
            </a:br>
            <a:r>
              <a:rPr lang="en-US" sz="1400" dirty="0" smtClean="0"/>
              <a:t>Jefferson </a:t>
            </a:r>
            <a:r>
              <a:rPr lang="en-US" sz="1400" dirty="0"/>
              <a:t>Lab</a:t>
            </a:r>
          </a:p>
          <a:p>
            <a:r>
              <a:rPr lang="en-US" sz="1400" dirty="0"/>
              <a:t>757-269-5087</a:t>
            </a:r>
          </a:p>
          <a:p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465" y="4196795"/>
            <a:ext cx="2100892" cy="17475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85156" y="6012696"/>
            <a:ext cx="2645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DSG’s inner child yet again!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60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DSG Projects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>
          <a:xfrm>
            <a:off x="308848" y="1585850"/>
            <a:ext cx="8526304" cy="4715362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b="1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 smtClean="0"/>
              <a:t>Hall A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u="sng" dirty="0" smtClean="0"/>
              <a:t>SBS &amp; BB: </a:t>
            </a:r>
            <a:r>
              <a:rPr lang="en-US" sz="1800" dirty="0" smtClean="0"/>
              <a:t>cable fabrication; super-module fabrication; GEM gas system</a:t>
            </a:r>
            <a:endParaRPr lang="en-US" sz="18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u="sng" dirty="0"/>
              <a:t>HRS: </a:t>
            </a:r>
            <a:r>
              <a:rPr lang="en-US" sz="1800" dirty="0" smtClean="0"/>
              <a:t>dipole magnet power supply's controls and monitoring </a:t>
            </a:r>
            <a:r>
              <a:rPr lang="en-US" sz="1800" dirty="0"/>
              <a:t>s</a:t>
            </a:r>
            <a:r>
              <a:rPr lang="en-US" sz="1800" dirty="0" smtClean="0"/>
              <a:t>ystem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b="1" dirty="0" smtClean="0"/>
              <a:t>Hall </a:t>
            </a:r>
            <a:r>
              <a:rPr lang="en-US" sz="2400" b="1" dirty="0"/>
              <a:t>B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u="sng" dirty="0"/>
              <a:t>RICH: </a:t>
            </a:r>
            <a:r>
              <a:rPr lang="en-US" sz="1800" dirty="0" smtClean="0"/>
              <a:t>cooling; humidity and temperature sensor</a:t>
            </a:r>
            <a:endParaRPr lang="en-US" sz="18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u="sng" dirty="0"/>
              <a:t>Torus &amp; Solenoid: </a:t>
            </a:r>
            <a:r>
              <a:rPr lang="en-US" sz="1800" dirty="0" smtClean="0"/>
              <a:t>readout system</a:t>
            </a:r>
            <a:endParaRPr lang="en-US" sz="18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b="1" dirty="0"/>
              <a:t>Hall C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u="sng" dirty="0"/>
              <a:t>HMS/SHMS: </a:t>
            </a:r>
            <a:r>
              <a:rPr lang="en-US" sz="1800" dirty="0" smtClean="0"/>
              <a:t>magnet </a:t>
            </a:r>
            <a:r>
              <a:rPr lang="en-US" sz="1800" dirty="0"/>
              <a:t>HMI screens </a:t>
            </a:r>
            <a:r>
              <a:rPr lang="en-US" sz="1800" dirty="0" smtClean="0"/>
              <a:t>→ CSS-BOY</a:t>
            </a:r>
            <a:r>
              <a:rPr lang="en-US" sz="1800" dirty="0"/>
              <a:t>; </a:t>
            </a:r>
            <a:r>
              <a:rPr lang="en-US" sz="1800" dirty="0" smtClean="0"/>
              <a:t>HV </a:t>
            </a:r>
            <a:r>
              <a:rPr lang="en-US" sz="1800" dirty="0" err="1" smtClean="0"/>
              <a:t>Tcl</a:t>
            </a:r>
            <a:r>
              <a:rPr lang="en-US" sz="1800" dirty="0" smtClean="0"/>
              <a:t>/</a:t>
            </a:r>
            <a:r>
              <a:rPr lang="en-US" sz="1800" dirty="0" err="1" smtClean="0"/>
              <a:t>Tk</a:t>
            </a:r>
            <a:r>
              <a:rPr lang="en-US" sz="1800" dirty="0" smtClean="0"/>
              <a:t> </a:t>
            </a:r>
            <a:r>
              <a:rPr lang="en-US" sz="1800" dirty="0"/>
              <a:t>screens → CSS-BOY</a:t>
            </a:r>
            <a:endParaRPr lang="en-US" sz="1800" dirty="0" smtClean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u="sng" dirty="0"/>
              <a:t>NPS: </a:t>
            </a:r>
            <a:r>
              <a:rPr lang="en-US" sz="1800" dirty="0" smtClean="0"/>
              <a:t>testing of CAEN SY4527</a:t>
            </a:r>
            <a:endParaRPr lang="en-US" sz="18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b="1" dirty="0"/>
              <a:t>Hall 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u="sng" dirty="0"/>
              <a:t>Solenoid: </a:t>
            </a:r>
            <a:r>
              <a:rPr lang="en-US" sz="1800" dirty="0" smtClean="0"/>
              <a:t>upgrade of PXI system; WEDM screens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b="1" dirty="0" smtClean="0"/>
              <a:t>DSG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u="sng" dirty="0"/>
              <a:t>Accelerator: </a:t>
            </a:r>
            <a:r>
              <a:rPr lang="en-US" sz="1800" dirty="0" smtClean="0"/>
              <a:t>populating VME fast shutdown board, wire-bonding tests</a:t>
            </a:r>
            <a:endParaRPr lang="en-US" sz="18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u="sng" dirty="0"/>
              <a:t>R&amp;D &amp; Safety: </a:t>
            </a:r>
            <a:r>
              <a:rPr lang="en-US" sz="1800" dirty="0"/>
              <a:t>Test </a:t>
            </a:r>
            <a:r>
              <a:rPr lang="en-US" sz="1800" dirty="0" smtClean="0"/>
              <a:t>stations; focus on safety</a:t>
            </a:r>
            <a:endParaRPr lang="en-US" dirty="0" smtClean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4" t="49333" r="5527" b="11189"/>
          <a:stretch/>
        </p:blipFill>
        <p:spPr>
          <a:xfrm>
            <a:off x="477221" y="796705"/>
            <a:ext cx="8113357" cy="108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DSG: Accelerator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DSG Projects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>
          <a:xfrm>
            <a:off x="0" y="842742"/>
            <a:ext cx="9144000" cy="560762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Populating </a:t>
            </a:r>
            <a:r>
              <a:rPr lang="en-US" dirty="0"/>
              <a:t>of VME fast </a:t>
            </a:r>
            <a:r>
              <a:rPr lang="en-US" dirty="0" smtClean="0"/>
              <a:t>shutdown </a:t>
            </a:r>
            <a:r>
              <a:rPr lang="en-US" dirty="0"/>
              <a:t>boards for a</a:t>
            </a:r>
            <a:r>
              <a:rPr lang="en-US" dirty="0" smtClean="0"/>
              <a:t>ccelerator</a:t>
            </a:r>
          </a:p>
          <a:p>
            <a:pPr marL="344488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smtClean="0">
                <a:solidFill>
                  <a:prstClr val="black"/>
                </a:solidFill>
                <a:hlinkClick r:id="rId2" action="ppaction://hlinkfile"/>
              </a:rPr>
              <a:t>DSG Note 2019-25</a:t>
            </a:r>
            <a:endParaRPr lang="en-US" sz="18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dirty="0" err="1" smtClean="0"/>
              <a:t>Wirebonding</a:t>
            </a:r>
            <a:r>
              <a:rPr lang="en-US" dirty="0" smtClean="0"/>
              <a:t>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/>
              <a:t>Sample made of </a:t>
            </a:r>
            <a:r>
              <a:rPr lang="en-US" sz="2000" dirty="0"/>
              <a:t>superconducting Nb3Sn,  and what is patterned on the surface is a resonator. </a:t>
            </a:r>
            <a:endParaRPr lang="en-US" sz="2000" dirty="0" smtClean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/>
              <a:t>Will </a:t>
            </a:r>
            <a:r>
              <a:rPr lang="en-US" sz="2000" dirty="0"/>
              <a:t>be cooling down </a:t>
            </a:r>
            <a:r>
              <a:rPr lang="en-US" sz="2000" dirty="0" smtClean="0"/>
              <a:t>sample to 4K - </a:t>
            </a:r>
            <a:r>
              <a:rPr lang="en-US" sz="2000" dirty="0"/>
              <a:t>2 </a:t>
            </a:r>
            <a:r>
              <a:rPr lang="en-US" sz="2000" dirty="0" smtClean="0"/>
              <a:t>K </a:t>
            </a:r>
            <a:r>
              <a:rPr lang="en-US" sz="2000" dirty="0"/>
              <a:t>and measure how much energy gets dissipated in heat at a frequency around 2-3GHz. </a:t>
            </a:r>
            <a:r>
              <a:rPr lang="en-US" sz="2000" dirty="0" smtClean="0"/>
              <a:t>(</a:t>
            </a:r>
            <a:r>
              <a:rPr lang="en-US" sz="2000" dirty="0" err="1" smtClean="0"/>
              <a:t>Junki</a:t>
            </a:r>
            <a:r>
              <a:rPr lang="en-US" sz="2000" dirty="0" smtClean="0"/>
              <a:t> Makita)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560" y="1647731"/>
            <a:ext cx="5955618" cy="3340728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10" name="Straight Connector 9"/>
          <p:cNvCxnSpPr/>
          <p:nvPr/>
        </p:nvCxnSpPr>
        <p:spPr>
          <a:xfrm>
            <a:off x="4762123" y="3318095"/>
            <a:ext cx="244443" cy="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701043" y="3318094"/>
            <a:ext cx="244443" cy="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994872" y="3646556"/>
            <a:ext cx="0" cy="2554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762123" y="3348276"/>
            <a:ext cx="244443" cy="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701043" y="3348276"/>
            <a:ext cx="244442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147272" y="3646556"/>
            <a:ext cx="0" cy="2554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426420" y="3646556"/>
            <a:ext cx="0" cy="2554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569767" y="3646556"/>
            <a:ext cx="0" cy="2554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994872" y="2739701"/>
            <a:ext cx="0" cy="2554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134069" y="2739701"/>
            <a:ext cx="0" cy="2554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426420" y="2739701"/>
            <a:ext cx="0" cy="2554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556564" y="2739701"/>
            <a:ext cx="0" cy="2554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762124" y="3123446"/>
            <a:ext cx="2327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741000" y="3547450"/>
            <a:ext cx="2327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5584669" y="3123446"/>
            <a:ext cx="2327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584669" y="3547450"/>
            <a:ext cx="2327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481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DSG: </a:t>
            </a:r>
            <a:r>
              <a:rPr lang="en-US" dirty="0" smtClean="0">
                <a:solidFill>
                  <a:prstClr val="black"/>
                </a:solidFill>
              </a:rPr>
              <a:t>R&amp;D and Safety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DSG Projects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>
          <a:xfrm>
            <a:off x="270748" y="1200150"/>
            <a:ext cx="8526304" cy="515751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/>
              <a:t>NI </a:t>
            </a:r>
            <a:r>
              <a:rPr lang="en-US" sz="2800" dirty="0" err="1" smtClean="0"/>
              <a:t>cRIO</a:t>
            </a:r>
            <a:r>
              <a:rPr lang="en-US" sz="2800" dirty="0" smtClean="0"/>
              <a:t> Test Station development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/>
              <a:t>LabVIEW program to test 18 different types of </a:t>
            </a:r>
            <a:r>
              <a:rPr lang="en-US" sz="2400" dirty="0" err="1" smtClean="0"/>
              <a:t>cRIO</a:t>
            </a:r>
            <a:r>
              <a:rPr lang="en-US" sz="2400" dirty="0" smtClean="0"/>
              <a:t> modules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/>
              <a:t>18 different types of modules tested</a:t>
            </a:r>
          </a:p>
          <a:p>
            <a:pPr marL="344488" lvl="2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 smtClean="0">
                <a:hlinkClick r:id="rId2" action="ppaction://hlinkfile"/>
              </a:rPr>
              <a:t>DSG Note 2019- 17</a:t>
            </a:r>
            <a:r>
              <a:rPr lang="en-US" dirty="0" smtClean="0"/>
              <a:t>, </a:t>
            </a:r>
            <a:r>
              <a:rPr lang="en-US" dirty="0" smtClean="0">
                <a:hlinkClick r:id="rId3" action="ppaction://hlinkfile"/>
              </a:rPr>
              <a:t>DSG Note 2019-30</a:t>
            </a:r>
            <a:endParaRPr lang="en-US" dirty="0" smtClean="0"/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800" dirty="0"/>
              <a:t>PLC Test </a:t>
            </a:r>
            <a:r>
              <a:rPr lang="en-US" sz="2800" dirty="0" smtClean="0"/>
              <a:t>Stand development</a:t>
            </a:r>
            <a:endParaRPr lang="en-US" sz="2800" dirty="0"/>
          </a:p>
          <a:p>
            <a:pPr marL="344488" lvl="2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hlinkClick r:id="rId4" action="ppaction://hlinkfile"/>
              </a:rPr>
              <a:t>DSG Note 2019- 23</a:t>
            </a:r>
            <a:endParaRPr lang="en-US" dirty="0" smtClean="0"/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800" dirty="0"/>
              <a:t>Prevented </a:t>
            </a:r>
            <a:r>
              <a:rPr lang="en-US" sz="2800" dirty="0" smtClean="0"/>
              <a:t>three </a:t>
            </a:r>
            <a:r>
              <a:rPr lang="en-US" sz="2800" dirty="0"/>
              <a:t>potentially dangerous incidents in </a:t>
            </a:r>
            <a:r>
              <a:rPr lang="en-US" sz="2800" dirty="0" smtClean="0"/>
              <a:t>EEL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“An ounce of prevention …”</a:t>
            </a:r>
          </a:p>
          <a:p>
            <a:pPr lvl="1">
              <a:lnSpc>
                <a:spcPct val="100000"/>
              </a:lnSpc>
              <a:spcBef>
                <a:spcPts val="1800"/>
              </a:spcBef>
            </a:pPr>
            <a:endParaRPr lang="en-US" sz="2400" dirty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42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 </a:t>
            </a:r>
            <a:r>
              <a:rPr lang="en-US" dirty="0" err="1" smtClean="0"/>
              <a:t>Patrizia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DSG Projects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>
          <a:xfrm>
            <a:off x="308847" y="742951"/>
            <a:ext cx="5859039" cy="5543518"/>
          </a:xfrm>
        </p:spPr>
        <p:txBody>
          <a:bodyPr/>
          <a:lstStyle/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Patrizia Rossi</a:t>
            </a:r>
          </a:p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Thu 10/3/2019 4:45 AM</a:t>
            </a:r>
          </a:p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Dear 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Marc,</a:t>
            </a:r>
          </a:p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many thanks for sending out this note to let us know about the </a:t>
            </a:r>
            <a:r>
              <a:rPr lang="en-US" sz="1800" dirty="0">
                <a:solidFill>
                  <a:srgbClr val="FF0000"/>
                </a:solidFill>
                <a:latin typeface="Calibri" panose="020F0502020204030204"/>
              </a:rPr>
              <a:t>commendable 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/>
              </a:rPr>
              <a:t>behaviour</a:t>
            </a:r>
            <a:r>
              <a:rPr lang="en-US" sz="1800" dirty="0">
                <a:solidFill>
                  <a:srgbClr val="FF0000"/>
                </a:solidFill>
                <a:latin typeface="Calibri" panose="020F0502020204030204"/>
              </a:rPr>
              <a:t> of Mary Ann and Mindy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 smtClean="0">
                <a:solidFill>
                  <a:srgbClr val="FF0000"/>
                </a:solidFill>
                <a:latin typeface="Calibri" panose="020F0502020204030204"/>
              </a:rPr>
              <a:t>I </a:t>
            </a:r>
            <a:r>
              <a:rPr lang="en-US" sz="3200" dirty="0">
                <a:solidFill>
                  <a:srgbClr val="FF0000"/>
                </a:solidFill>
                <a:latin typeface="Calibri" panose="020F0502020204030204"/>
              </a:rPr>
              <a:t>am very proud of my group.</a:t>
            </a:r>
            <a:br>
              <a:rPr lang="en-US" sz="3200" dirty="0">
                <a:solidFill>
                  <a:srgbClr val="FF0000"/>
                </a:solidFill>
                <a:latin typeface="Calibri" panose="020F0502020204030204"/>
              </a:rPr>
            </a:br>
            <a:r>
              <a:rPr lang="en-US" sz="1800" dirty="0" err="1">
                <a:solidFill>
                  <a:prstClr val="black"/>
                </a:solidFill>
                <a:latin typeface="Calibri" panose="020F0502020204030204"/>
              </a:rPr>
              <a:t>patrizia</a:t>
            </a: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148" y="2881991"/>
            <a:ext cx="6663503" cy="355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67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DSG Projects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>
          <a:xfrm>
            <a:off x="350996" y="830088"/>
            <a:ext cx="8526304" cy="5466373"/>
          </a:xfrm>
        </p:spPr>
        <p:txBody>
          <a:bodyPr/>
          <a:lstStyle/>
          <a:p>
            <a:r>
              <a:rPr lang="en-US" dirty="0" smtClean="0"/>
              <a:t>DSG makes crucial and critical contributions to all Halls</a:t>
            </a:r>
          </a:p>
          <a:p>
            <a:r>
              <a:rPr lang="en-US" dirty="0" smtClean="0"/>
              <a:t>DSG staff well versed with detector hardware and software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Controls and Monitoring systems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Safety Interlock Systems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Detector modelling and detector performance analysis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Research and design</a:t>
            </a:r>
          </a:p>
          <a:p>
            <a:r>
              <a:rPr lang="en-US" dirty="0" smtClean="0"/>
              <a:t>DSG staff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Tenacious problem solvers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Capable communicators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FF0000"/>
                </a:solidFill>
              </a:rPr>
              <a:t>And most importantly have infectious pleasant personalities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8" b="20447"/>
          <a:stretch/>
        </p:blipFill>
        <p:spPr>
          <a:xfrm>
            <a:off x="935147" y="5487414"/>
            <a:ext cx="7197506" cy="96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1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DSG Projects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76" y="984250"/>
            <a:ext cx="7579786" cy="5146675"/>
          </a:xfrm>
        </p:spPr>
      </p:pic>
    </p:spTree>
    <p:extLst>
      <p:ext uri="{BB962C8B-B14F-4D97-AF65-F5344CB8AC3E}">
        <p14:creationId xmlns:p14="http://schemas.microsoft.com/office/powerpoint/2010/main" val="192454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Hall A: SBS Cable Fabrication and Routing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DSG Projects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>
          <a:xfrm>
            <a:off x="0" y="739894"/>
            <a:ext cx="8808289" cy="514667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Cable fabrication for HCAL</a:t>
            </a:r>
          </a:p>
          <a:p>
            <a:pPr marL="517525"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Search, seize, and secure cables in ESB</a:t>
            </a:r>
          </a:p>
          <a:p>
            <a:pPr marL="517525"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95% of ~1888 cables fabricated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 smtClean="0"/>
              <a:t>HCAL HV </a:t>
            </a:r>
            <a:r>
              <a:rPr lang="en-US" dirty="0"/>
              <a:t>c</a:t>
            </a:r>
            <a:r>
              <a:rPr lang="en-US" dirty="0" smtClean="0"/>
              <a:t>able labeling and routing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" t="2475"/>
          <a:stretch/>
        </p:blipFill>
        <p:spPr>
          <a:xfrm>
            <a:off x="250166" y="2433012"/>
            <a:ext cx="4097547" cy="3371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38" y="5806133"/>
            <a:ext cx="4520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~300 HV cables routed on HCAL in Test Lab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250" y="789279"/>
            <a:ext cx="3824749" cy="50996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68413" y="5799138"/>
            <a:ext cx="377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Search, seize, and secure cables in ESB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50166" y="6117031"/>
            <a:ext cx="1951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 action="ppaction://hlinkfile"/>
              </a:rPr>
              <a:t>DSG Note 2019-45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72932" y="6117031"/>
            <a:ext cx="3117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“He believed in youth and youth made him its confidant” </a:t>
            </a:r>
          </a:p>
          <a:p>
            <a:pPr algn="ctr"/>
            <a:r>
              <a:rPr lang="en-US" sz="1000" dirty="0" smtClean="0"/>
              <a:t>dedication to George Edward </a:t>
            </a:r>
            <a:r>
              <a:rPr lang="en-US" sz="1000" dirty="0" err="1" smtClean="0"/>
              <a:t>Cunnigham</a:t>
            </a:r>
            <a:r>
              <a:rPr lang="en-US" sz="1000" dirty="0" smtClean="0"/>
              <a:t>, Berkeley CA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0647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6134" y="788031"/>
            <a:ext cx="2786135" cy="24378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792" y="194726"/>
            <a:ext cx="8686800" cy="397933"/>
          </a:xfrm>
        </p:spPr>
        <p:txBody>
          <a:bodyPr/>
          <a:lstStyle/>
          <a:p>
            <a:r>
              <a:rPr lang="en-US" dirty="0" smtClean="0"/>
              <a:t>Hall A: BB ECAL Super-module Assembly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DSG Projects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>
          <a:xfrm>
            <a:off x="0" y="592659"/>
            <a:ext cx="5061095" cy="5828981"/>
          </a:xfrm>
        </p:spPr>
        <p:txBody>
          <a:bodyPr>
            <a:normAutofit/>
          </a:bodyPr>
          <a:lstStyle/>
          <a:p>
            <a:r>
              <a:rPr lang="en-US" dirty="0" smtClean="0"/>
              <a:t>126/191 super-modules assembled</a:t>
            </a:r>
            <a:r>
              <a:rPr lang="en-US" dirty="0"/>
              <a:t>.</a:t>
            </a:r>
          </a:p>
          <a:p>
            <a:endParaRPr lang="en-US" dirty="0" smtClean="0"/>
          </a:p>
          <a:p>
            <a:endParaRPr lang="en-US" dirty="0"/>
          </a:p>
          <a:p>
            <a:endParaRPr lang="en-US" sz="1200" dirty="0" smtClean="0"/>
          </a:p>
          <a:p>
            <a:endParaRPr lang="en-US" sz="1800" dirty="0" smtClean="0"/>
          </a:p>
          <a:p>
            <a:r>
              <a:rPr lang="en-US" dirty="0" smtClean="0"/>
              <a:t>Each super-module has: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/>
              <a:t>Nine lead-glass blocks with light guides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W</a:t>
            </a:r>
            <a:r>
              <a:rPr lang="en-US" sz="2000" dirty="0" smtClean="0"/>
              <a:t>rapped in aluminum foil and copper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/>
              <a:t>Support frame with screws, springs, and plates hold them in place</a:t>
            </a:r>
          </a:p>
          <a:p>
            <a:pPr marL="0" indent="0">
              <a:buNone/>
            </a:pPr>
            <a:endParaRPr lang="en-US" sz="1800" dirty="0" smtClean="0">
              <a:hlinkClick r:id="rId3"/>
            </a:endParaRPr>
          </a:p>
          <a:p>
            <a:pPr marL="0" indent="0">
              <a:buNone/>
            </a:pPr>
            <a:r>
              <a:rPr lang="en-US" sz="1800" dirty="0" smtClean="0">
                <a:hlinkClick r:id="rId4" action="ppaction://hlinkfile"/>
              </a:rPr>
              <a:t>DSG Note 2019-48</a:t>
            </a:r>
            <a:endParaRPr lang="en-US" sz="18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t="11026" r="2300" b="17577"/>
          <a:stretch/>
        </p:blipFill>
        <p:spPr>
          <a:xfrm>
            <a:off x="4968096" y="3298132"/>
            <a:ext cx="2027207" cy="30077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64278" y="3190321"/>
            <a:ext cx="205598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Top: diagram of </a:t>
            </a:r>
            <a:r>
              <a:rPr lang="en-US" sz="1400" dirty="0" err="1" smtClean="0"/>
              <a:t>BigBite</a:t>
            </a:r>
            <a:r>
              <a:rPr lang="en-US" sz="1400" dirty="0" smtClean="0"/>
              <a:t> ECAL showing configuration of 191 super-modules</a:t>
            </a:r>
          </a:p>
          <a:p>
            <a:pPr algn="ctr"/>
            <a:endParaRPr lang="en-US" sz="1400" dirty="0" smtClean="0"/>
          </a:p>
          <a:p>
            <a:pPr algn="ctr"/>
            <a:endParaRPr lang="en-US" sz="1400" dirty="0" smtClean="0"/>
          </a:p>
          <a:p>
            <a:pPr algn="ctr"/>
            <a:endParaRPr lang="en-US" sz="1400" dirty="0"/>
          </a:p>
          <a:p>
            <a:pPr algn="ctr"/>
            <a:endParaRPr lang="en-US" sz="1400" dirty="0" smtClean="0"/>
          </a:p>
          <a:p>
            <a:r>
              <a:rPr lang="en-US" sz="1400" dirty="0" smtClean="0"/>
              <a:t>Left: Partially assembled super-module showing the nine wrapped lead-glass blocks. Light guides are on opposite end of blocks in photo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61" y="1279037"/>
            <a:ext cx="2595819" cy="19468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460" y="1285874"/>
            <a:ext cx="2586703" cy="194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8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4699028" y="4544638"/>
            <a:ext cx="4111142" cy="1316228"/>
            <a:chOff x="4096512" y="3518611"/>
            <a:chExt cx="4111142" cy="1316228"/>
          </a:xfrm>
        </p:grpSpPr>
        <p:sp>
          <p:nvSpPr>
            <p:cNvPr id="21" name="Rectangle 20"/>
            <p:cNvSpPr/>
            <p:nvPr/>
          </p:nvSpPr>
          <p:spPr>
            <a:xfrm>
              <a:off x="4630522" y="3752189"/>
              <a:ext cx="3577132" cy="1082650"/>
            </a:xfrm>
            <a:prstGeom prst="rect">
              <a:avLst/>
            </a:prstGeom>
            <a:solidFill>
              <a:schemeClr val="bg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710989" y="3825925"/>
              <a:ext cx="804672" cy="914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M1</a:t>
              </a:r>
              <a:endParaRPr lang="en-US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579364" y="3825925"/>
              <a:ext cx="804672" cy="914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M2</a:t>
              </a:r>
              <a:endParaRPr lang="en-US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454090" y="3825925"/>
              <a:ext cx="804672" cy="914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M3</a:t>
              </a:r>
              <a:endParaRPr lang="en-US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328816" y="3825925"/>
              <a:ext cx="804672" cy="914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M4</a:t>
              </a:r>
              <a:endParaRPr lang="en-US" dirty="0"/>
            </a:p>
          </p:txBody>
        </p:sp>
        <p:cxnSp>
          <p:nvCxnSpPr>
            <p:cNvPr id="35" name="Elbow Connector 34"/>
            <p:cNvCxnSpPr>
              <a:stCxn id="30" idx="0"/>
            </p:cNvCxnSpPr>
            <p:nvPr/>
          </p:nvCxnSpPr>
          <p:spPr>
            <a:xfrm rot="16200000" flipV="1">
              <a:off x="4531730" y="3244329"/>
              <a:ext cx="146379" cy="1016813"/>
            </a:xfrm>
            <a:prstGeom prst="bentConnector2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lbow Connector 36"/>
            <p:cNvCxnSpPr>
              <a:stCxn id="31" idx="0"/>
            </p:cNvCxnSpPr>
            <p:nvPr/>
          </p:nvCxnSpPr>
          <p:spPr>
            <a:xfrm rot="16200000" flipV="1">
              <a:off x="4940314" y="2784538"/>
              <a:ext cx="197586" cy="1885187"/>
            </a:xfrm>
            <a:prstGeom prst="bentConnector2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lbow Connector 38"/>
            <p:cNvCxnSpPr>
              <a:stCxn id="32" idx="0"/>
            </p:cNvCxnSpPr>
            <p:nvPr/>
          </p:nvCxnSpPr>
          <p:spPr>
            <a:xfrm rot="16200000" flipV="1">
              <a:off x="5348417" y="2317915"/>
              <a:ext cx="256107" cy="2759913"/>
            </a:xfrm>
            <a:prstGeom prst="bentConnector2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Elbow Connector 40"/>
            <p:cNvCxnSpPr>
              <a:stCxn id="33" idx="0"/>
            </p:cNvCxnSpPr>
            <p:nvPr/>
          </p:nvCxnSpPr>
          <p:spPr>
            <a:xfrm rot="16200000" flipV="1">
              <a:off x="5760175" y="1854948"/>
              <a:ext cx="307314" cy="3634640"/>
            </a:xfrm>
            <a:prstGeom prst="bentConnector2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3479339" y="806205"/>
            <a:ext cx="2867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INFN Layer Configuration</a:t>
            </a:r>
          </a:p>
          <a:p>
            <a:r>
              <a:rPr lang="en-US" dirty="0" smtClean="0"/>
              <a:t>3 modules </a:t>
            </a:r>
            <a:r>
              <a:rPr lang="en-US" dirty="0"/>
              <a:t>p</a:t>
            </a:r>
            <a:r>
              <a:rPr lang="en-US" dirty="0" smtClean="0"/>
              <a:t>er layer</a:t>
            </a:r>
          </a:p>
          <a:p>
            <a:r>
              <a:rPr lang="en-US" dirty="0" smtClean="0"/>
              <a:t>1 gas line </a:t>
            </a:r>
            <a:r>
              <a:rPr lang="en-US" dirty="0"/>
              <a:t>p</a:t>
            </a:r>
            <a:r>
              <a:rPr lang="en-US" dirty="0" smtClean="0"/>
              <a:t>er </a:t>
            </a:r>
            <a:r>
              <a:rPr lang="en-US" dirty="0"/>
              <a:t>l</a:t>
            </a:r>
            <a:r>
              <a:rPr lang="en-US" dirty="0" smtClean="0"/>
              <a:t>ayer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358352" y="3611651"/>
            <a:ext cx="2919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UVA Layer Configuration</a:t>
            </a:r>
          </a:p>
          <a:p>
            <a:r>
              <a:rPr lang="en-US" dirty="0"/>
              <a:t>4</a:t>
            </a:r>
            <a:r>
              <a:rPr lang="en-US" dirty="0" smtClean="0"/>
              <a:t> Modules per </a:t>
            </a:r>
            <a:r>
              <a:rPr lang="en-US" dirty="0"/>
              <a:t>l</a:t>
            </a:r>
            <a:r>
              <a:rPr lang="en-US" dirty="0" smtClean="0"/>
              <a:t>ayer</a:t>
            </a:r>
          </a:p>
          <a:p>
            <a:r>
              <a:rPr lang="en-US" dirty="0"/>
              <a:t>4</a:t>
            </a:r>
            <a:r>
              <a:rPr lang="en-US" dirty="0" smtClean="0"/>
              <a:t> Gas line Per layer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666390" y="1838354"/>
            <a:ext cx="4109397" cy="1177013"/>
            <a:chOff x="3202260" y="1310918"/>
            <a:chExt cx="4109397" cy="1177013"/>
          </a:xfrm>
        </p:grpSpPr>
        <p:grpSp>
          <p:nvGrpSpPr>
            <p:cNvPr id="42" name="Group 41"/>
            <p:cNvGrpSpPr/>
            <p:nvPr/>
          </p:nvGrpSpPr>
          <p:grpSpPr>
            <a:xfrm>
              <a:off x="4100284" y="1405281"/>
              <a:ext cx="3211373" cy="1082650"/>
              <a:chOff x="4096512" y="1550822"/>
              <a:chExt cx="3211373" cy="108265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4630522" y="1550822"/>
                <a:ext cx="2677363" cy="1082650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4710989" y="1609344"/>
                <a:ext cx="804672" cy="9144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M1</a:t>
                </a:r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5579364" y="1609344"/>
                <a:ext cx="804672" cy="9144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M2</a:t>
                </a:r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6447739" y="1609344"/>
                <a:ext cx="804672" cy="9144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M3</a:t>
                </a:r>
                <a:endParaRPr lang="en-US" dirty="0"/>
              </a:p>
            </p:txBody>
          </p:sp>
          <p:cxnSp>
            <p:nvCxnSpPr>
              <p:cNvPr id="11" name="Elbow Connector 10"/>
              <p:cNvCxnSpPr>
                <a:stCxn id="5" idx="0"/>
                <a:endCxn id="7" idx="0"/>
              </p:cNvCxnSpPr>
              <p:nvPr/>
            </p:nvCxnSpPr>
            <p:spPr>
              <a:xfrm rot="5400000" flipH="1" flipV="1">
                <a:off x="5547512" y="1175157"/>
                <a:ext cx="12700" cy="868375"/>
              </a:xfrm>
              <a:prstGeom prst="bentConnector3">
                <a:avLst>
                  <a:gd name="adj1" fmla="val 302386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Elbow Connector 17"/>
              <p:cNvCxnSpPr/>
              <p:nvPr/>
            </p:nvCxnSpPr>
            <p:spPr>
              <a:xfrm rot="5400000" flipH="1" flipV="1">
                <a:off x="6415888" y="1174902"/>
                <a:ext cx="12700" cy="868375"/>
              </a:xfrm>
              <a:prstGeom prst="bentConnector3">
                <a:avLst>
                  <a:gd name="adj1" fmla="val 302386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>
                <a:off x="4096512" y="1580794"/>
                <a:ext cx="103047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/>
            <p:cNvSpPr txBox="1"/>
            <p:nvPr/>
          </p:nvSpPr>
          <p:spPr>
            <a:xfrm>
              <a:off x="3202260" y="1310918"/>
              <a:ext cx="749169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 smtClean="0"/>
                <a:t>Ar</a:t>
              </a:r>
              <a:r>
                <a:rPr lang="en-US" sz="1000" dirty="0" smtClean="0"/>
                <a:t>/CO</a:t>
              </a:r>
              <a:r>
                <a:rPr lang="en-US" sz="1000" baseline="-25000" dirty="0" smtClean="0"/>
                <a:t>2</a:t>
              </a:r>
            </a:p>
            <a:p>
              <a:r>
                <a:rPr lang="en-US" sz="1600" baseline="-25000" dirty="0" smtClean="0"/>
                <a:t>70%:30%</a:t>
              </a:r>
              <a:endParaRPr lang="en-US" sz="1600" baseline="-25000" dirty="0"/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>
              <a:off x="3847450" y="1435253"/>
              <a:ext cx="25283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Arrow Connector 50"/>
          <p:cNvCxnSpPr/>
          <p:nvPr/>
        </p:nvCxnSpPr>
        <p:spPr>
          <a:xfrm flipV="1">
            <a:off x="4419721" y="4544636"/>
            <a:ext cx="279306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4423496" y="4602651"/>
            <a:ext cx="279306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4417841" y="4653857"/>
            <a:ext cx="279306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4417841" y="4705063"/>
            <a:ext cx="279306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Content Placeholder 4"/>
          <p:cNvPicPr>
            <a:picLocks noGrp="1" noChangeAspect="1"/>
          </p:cNvPicPr>
          <p:nvPr>
            <p:ph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9" b="59420"/>
          <a:stretch/>
        </p:blipFill>
        <p:spPr>
          <a:xfrm>
            <a:off x="189459" y="1901851"/>
            <a:ext cx="4078155" cy="1511929"/>
          </a:xfr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7" t="19455" r="1" b="19816"/>
          <a:stretch/>
        </p:blipFill>
        <p:spPr>
          <a:xfrm rot="16200000">
            <a:off x="1471412" y="3322799"/>
            <a:ext cx="1514247" cy="395792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51650" y="1891689"/>
            <a:ext cx="393239" cy="236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M1</a:t>
            </a:r>
            <a:endParaRPr lang="en-US" sz="9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1979304" y="1993045"/>
            <a:ext cx="393239" cy="236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M2</a:t>
            </a:r>
            <a:endParaRPr lang="en-US" sz="9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3086100" y="2066088"/>
            <a:ext cx="393239" cy="236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M3</a:t>
            </a:r>
            <a:endParaRPr lang="en-US" sz="9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332724" y="4726008"/>
            <a:ext cx="3353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M1</a:t>
            </a:r>
            <a:endParaRPr lang="en-US" sz="90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574564" y="4726008"/>
            <a:ext cx="3449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M2</a:t>
            </a:r>
            <a:endParaRPr lang="en-US" sz="90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1172406" y="4736912"/>
            <a:ext cx="3449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M3</a:t>
            </a:r>
            <a:endParaRPr lang="en-US" sz="900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2126657" y="4726008"/>
            <a:ext cx="3449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M4</a:t>
            </a:r>
            <a:endParaRPr lang="en-US" sz="900" b="1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5233038" y="5860866"/>
            <a:ext cx="0" cy="5619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8810170" y="5860865"/>
            <a:ext cx="2370" cy="58950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670719" y="6053480"/>
            <a:ext cx="701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Layer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5" idx="1"/>
          </p:cNvCxnSpPr>
          <p:nvPr/>
        </p:nvCxnSpPr>
        <p:spPr>
          <a:xfrm flipH="1">
            <a:off x="5233038" y="6238146"/>
            <a:ext cx="143768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15" idx="3"/>
          </p:cNvCxnSpPr>
          <p:nvPr/>
        </p:nvCxnSpPr>
        <p:spPr>
          <a:xfrm>
            <a:off x="7372490" y="6238146"/>
            <a:ext cx="1466350" cy="161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6089595" y="2987091"/>
            <a:ext cx="1" cy="4034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106683" y="3069977"/>
            <a:ext cx="701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Layer</a:t>
            </a:r>
            <a:endParaRPr lang="en-US" dirty="0"/>
          </a:p>
        </p:txBody>
      </p:sp>
      <p:cxnSp>
        <p:nvCxnSpPr>
          <p:cNvPr id="62" name="Straight Arrow Connector 61"/>
          <p:cNvCxnSpPr>
            <a:stCxn id="61" idx="1"/>
          </p:cNvCxnSpPr>
          <p:nvPr/>
        </p:nvCxnSpPr>
        <p:spPr>
          <a:xfrm flipH="1">
            <a:off x="6136297" y="3254643"/>
            <a:ext cx="97038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61" idx="3"/>
          </p:cNvCxnSpPr>
          <p:nvPr/>
        </p:nvCxnSpPr>
        <p:spPr>
          <a:xfrm>
            <a:off x="7808454" y="3254643"/>
            <a:ext cx="95850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766957" y="2968926"/>
            <a:ext cx="0" cy="4358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DSG Projects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7717" y="6110488"/>
            <a:ext cx="2482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DSG Talk 2019-17</a:t>
            </a:r>
            <a:endParaRPr lang="en-US" dirty="0"/>
          </a:p>
        </p:txBody>
      </p:sp>
      <p:sp>
        <p:nvSpPr>
          <p:cNvPr id="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Hall A: SBS &amp; BB GEM Gas System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4358312" y="4741650"/>
            <a:ext cx="749169" cy="41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Ar</a:t>
            </a:r>
            <a:r>
              <a:rPr lang="en-US" sz="1000" dirty="0" smtClean="0"/>
              <a:t>/CO</a:t>
            </a:r>
            <a:r>
              <a:rPr lang="en-US" sz="1000" baseline="-25000" dirty="0" smtClean="0"/>
              <a:t>2</a:t>
            </a:r>
          </a:p>
          <a:p>
            <a:r>
              <a:rPr lang="en-US" sz="1600" baseline="-25000" dirty="0" smtClean="0"/>
              <a:t>70%:30%</a:t>
            </a:r>
            <a:endParaRPr lang="en-US" sz="1600" baseline="-25000" dirty="0"/>
          </a:p>
        </p:txBody>
      </p:sp>
    </p:spTree>
    <p:extLst>
      <p:ext uri="{BB962C8B-B14F-4D97-AF65-F5344CB8AC3E}">
        <p14:creationId xmlns:p14="http://schemas.microsoft.com/office/powerpoint/2010/main" val="380579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DSG Projects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" t="12053" r="9186" b="12355"/>
          <a:stretch/>
        </p:blipFill>
        <p:spPr>
          <a:xfrm>
            <a:off x="819509" y="831554"/>
            <a:ext cx="7763773" cy="5505441"/>
          </a:xfr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3493698" y="3269411"/>
            <a:ext cx="1078302" cy="6297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0" y="3514590"/>
            <a:ext cx="49403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2"/>
          </p:cNvCxnSpPr>
          <p:nvPr/>
        </p:nvCxnSpPr>
        <p:spPr>
          <a:xfrm>
            <a:off x="4032849" y="3899140"/>
            <a:ext cx="4313" cy="1466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" idx="0"/>
          </p:cNvCxnSpPr>
          <p:nvPr/>
        </p:nvCxnSpPr>
        <p:spPr>
          <a:xfrm flipV="1">
            <a:off x="4032849" y="2958860"/>
            <a:ext cx="4313" cy="3105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571336" y="3467100"/>
            <a:ext cx="9230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Arial Black" panose="020B0A04020102020204" pitchFamily="34" charset="0"/>
              </a:rPr>
              <a:t>m</a:t>
            </a:r>
            <a:r>
              <a:rPr lang="en-US" sz="800" dirty="0" smtClean="0">
                <a:latin typeface="Arial Black" panose="020B0A04020102020204" pitchFamily="34" charset="0"/>
              </a:rPr>
              <a:t>anifold 2</a:t>
            </a:r>
            <a:endParaRPr lang="en-US" sz="800" dirty="0">
              <a:latin typeface="Arial Black" panose="020B0A04020102020204" pitchFamily="34" charset="0"/>
            </a:endParaRPr>
          </a:p>
        </p:txBody>
      </p:sp>
      <p:cxnSp>
        <p:nvCxnSpPr>
          <p:cNvPr id="25" name="Elbow Connector 24"/>
          <p:cNvCxnSpPr/>
          <p:nvPr/>
        </p:nvCxnSpPr>
        <p:spPr>
          <a:xfrm rot="5400000">
            <a:off x="7519177" y="882585"/>
            <a:ext cx="407771" cy="305712"/>
          </a:xfrm>
          <a:prstGeom prst="bentConnector3">
            <a:avLst>
              <a:gd name="adj1" fmla="val 98887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7274112" y="1239327"/>
            <a:ext cx="1905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7570206" y="1377354"/>
            <a:ext cx="0" cy="17652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Hall A: SBS &amp; BB GEM Gas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13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DSG Projects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>
          <a:xfrm>
            <a:off x="350996" y="752475"/>
            <a:ext cx="8526304" cy="5378197"/>
          </a:xfrm>
        </p:spPr>
        <p:txBody>
          <a:bodyPr>
            <a:normAutofit/>
          </a:bodyPr>
          <a:lstStyle/>
          <a:p>
            <a:r>
              <a:rPr lang="en-US" dirty="0" smtClean="0"/>
              <a:t>Developing 3D-CAD model of gas </a:t>
            </a:r>
            <a:r>
              <a:rPr lang="en-US" dirty="0"/>
              <a:t>s</a:t>
            </a:r>
            <a:r>
              <a:rPr lang="en-US" dirty="0" smtClean="0"/>
              <a:t>ystem in NX-12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7" y="1388125"/>
            <a:ext cx="5313594" cy="43331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7" r="7572"/>
          <a:stretch/>
        </p:blipFill>
        <p:spPr>
          <a:xfrm>
            <a:off x="5303395" y="1388125"/>
            <a:ext cx="3792979" cy="433312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50996" y="5881068"/>
            <a:ext cx="4078129" cy="31352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Isometric View of GEM Gas System’s components </a:t>
            </a:r>
            <a:endParaRPr lang="en-US" sz="1400" dirty="0"/>
          </a:p>
        </p:txBody>
      </p:sp>
      <p:sp>
        <p:nvSpPr>
          <p:cNvPr id="8" name="Rounded Rectangle 7"/>
          <p:cNvSpPr/>
          <p:nvPr/>
        </p:nvSpPr>
        <p:spPr>
          <a:xfrm>
            <a:off x="5100608" y="5884222"/>
            <a:ext cx="4043392" cy="31352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Isometric View of GEM Gas System’s </a:t>
            </a:r>
            <a:r>
              <a:rPr lang="en-US" sz="1400" dirty="0" smtClean="0"/>
              <a:t>rack assembled</a:t>
            </a:r>
            <a:endParaRPr lang="en-US" sz="14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Hall A: SBS &amp; BB GEM Gas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30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A7E1216D-1921-404F-A67D-777A293692D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2112" r="1367"/>
          <a:stretch/>
        </p:blipFill>
        <p:spPr>
          <a:xfrm>
            <a:off x="168214" y="1593410"/>
            <a:ext cx="6271404" cy="4415263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Detector Support Group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6045" y="6008673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DSG Talk 2019-17</a:t>
            </a:r>
            <a:r>
              <a:rPr lang="en-US" dirty="0" smtClean="0"/>
              <a:t>, </a:t>
            </a:r>
            <a:r>
              <a:rPr lang="en-US" dirty="0" smtClean="0">
                <a:hlinkClick r:id="rId4" action="ppaction://hlinkfile"/>
              </a:rPr>
              <a:t>DSG Note 2019-49</a:t>
            </a:r>
            <a:r>
              <a:rPr lang="en-US" dirty="0" smtClean="0"/>
              <a:t>, </a:t>
            </a:r>
            <a:r>
              <a:rPr lang="en-US" dirty="0" smtClean="0">
                <a:hlinkClick r:id="rId5" action="ppaction://hlinkfile"/>
              </a:rPr>
              <a:t>DSG Note 2019-50</a:t>
            </a:r>
            <a:endParaRPr lang="en-US" dirty="0"/>
          </a:p>
        </p:txBody>
      </p:sp>
      <p:pic>
        <p:nvPicPr>
          <p:cNvPr id="6" name="Content Placeholder 6"/>
          <p:cNvPicPr>
            <a:picLocks noGrp="1" noChangeAspect="1"/>
          </p:cNvPicPr>
          <p:nvPr>
            <p:ph idx="1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6" r="42790" b="1"/>
          <a:stretch/>
        </p:blipFill>
        <p:spPr>
          <a:xfrm>
            <a:off x="6355533" y="1508962"/>
            <a:ext cx="2749716" cy="3916275"/>
          </a:xfrm>
        </p:spPr>
      </p:pic>
      <p:sp>
        <p:nvSpPr>
          <p:cNvPr id="7" name="Rectangle 6"/>
          <p:cNvSpPr/>
          <p:nvPr/>
        </p:nvSpPr>
        <p:spPr>
          <a:xfrm>
            <a:off x="339500" y="957357"/>
            <a:ext cx="40616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Honeywell Zephyr Evaluation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Hall A: SBS &amp; BB GEM Gas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44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SG PowerPoint Template V2.potx" id="{E25214D7-6B2E-49AC-B336-37A4458DF278}" vid="{A023DECE-C3FD-4D69-BF33-F569DD50B2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DSG PowerPoint Template V2</Template>
  <TotalTime>2817</TotalTime>
  <Words>1415</Words>
  <Application>Microsoft Office PowerPoint</Application>
  <PresentationFormat>On-screen Show (4:3)</PresentationFormat>
  <Paragraphs>373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Arial Black</vt:lpstr>
      <vt:lpstr>Calibri</vt:lpstr>
      <vt:lpstr>Garamond</vt:lpstr>
      <vt:lpstr>Wingdings</vt:lpstr>
      <vt:lpstr>JLabPowerpointMain</vt:lpstr>
      <vt:lpstr>Detector Support Group Select Projects</vt:lpstr>
      <vt:lpstr>DSG Staff</vt:lpstr>
      <vt:lpstr>Contents</vt:lpstr>
      <vt:lpstr>Hall A: SBS Cable Fabrication and Routing</vt:lpstr>
      <vt:lpstr>Hall A: BB ECAL Super-module Assembly</vt:lpstr>
      <vt:lpstr>Hall A: SBS &amp; BB GEM Gas System</vt:lpstr>
      <vt:lpstr>Hall A: SBS &amp; BB GEM Gas System</vt:lpstr>
      <vt:lpstr>Hall A: SBS &amp; BB GEM Gas System</vt:lpstr>
      <vt:lpstr>Hall A: SBS &amp; BB GEM Gas System</vt:lpstr>
      <vt:lpstr>Hall A: Dynapower PLC Control System</vt:lpstr>
      <vt:lpstr>Thanks Jack</vt:lpstr>
      <vt:lpstr>Hall B: RICH Cooling Investigation</vt:lpstr>
      <vt:lpstr>Hall B: RICH Cooling Investigation</vt:lpstr>
      <vt:lpstr>Hall B: RICH Cooling Investigation</vt:lpstr>
      <vt:lpstr>Hall B: Sensors for New RICH</vt:lpstr>
      <vt:lpstr>HallB: Sensors for New RICH</vt:lpstr>
      <vt:lpstr>Hall B: Solenoid and Torus Magnet Readout System</vt:lpstr>
      <vt:lpstr>Thanks Ruben</vt:lpstr>
      <vt:lpstr>Hall C: HMS/SHMS Magnet HMI screens to EPICS CSS-BOY</vt:lpstr>
      <vt:lpstr>Hall C: HMS/SHMS Magnet HMI screens to EPICS CSS-BOY</vt:lpstr>
      <vt:lpstr>Hall C: HV Tcl/Tk system to EPICS CSS-BOY</vt:lpstr>
      <vt:lpstr>Hall C: HV Tcl/Tk system to EPICS CSS-BOY</vt:lpstr>
      <vt:lpstr>Hall C: Investigation of CAEN SYS 4527 and HV cards A7030TN</vt:lpstr>
      <vt:lpstr>Hall C: Investigation of CAEN SYS 4527 and HV cards A7030TN</vt:lpstr>
      <vt:lpstr>Hall C: Investigation of CAEN SYS 4527 and HV cards A7030TN</vt:lpstr>
      <vt:lpstr>Thanks Alberto</vt:lpstr>
      <vt:lpstr>Hall D: Upgrade of PXI system</vt:lpstr>
      <vt:lpstr>Hall D: WEDM</vt:lpstr>
      <vt:lpstr>Thanks Tim</vt:lpstr>
      <vt:lpstr>DSG: Accelerator</vt:lpstr>
      <vt:lpstr>DSG: R&amp;D and Safety</vt:lpstr>
      <vt:lpstr>Thanks Patrizia!</vt:lpstr>
      <vt:lpstr>END</vt:lpstr>
      <vt:lpstr>Questions?</vt:lpstr>
    </vt:vector>
  </TitlesOfParts>
  <Company>Jefferson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DSG Talk Title Page (32 Bold)</dc:title>
  <dc:creator>Amrit Yegneswaran</dc:creator>
  <cp:lastModifiedBy>Amrit Yegneswaran</cp:lastModifiedBy>
  <cp:revision>256</cp:revision>
  <dcterms:created xsi:type="dcterms:W3CDTF">2019-10-14T15:12:00Z</dcterms:created>
  <dcterms:modified xsi:type="dcterms:W3CDTF">2019-11-08T19:16:19Z</dcterms:modified>
</cp:coreProperties>
</file>